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57" r:id="rId2"/>
    <p:sldId id="261" r:id="rId3"/>
    <p:sldId id="506" r:id="rId4"/>
    <p:sldId id="385" r:id="rId5"/>
    <p:sldId id="442" r:id="rId6"/>
    <p:sldId id="522" r:id="rId7"/>
    <p:sldId id="471" r:id="rId8"/>
    <p:sldId id="507" r:id="rId9"/>
    <p:sldId id="508" r:id="rId10"/>
    <p:sldId id="523" r:id="rId11"/>
    <p:sldId id="478" r:id="rId12"/>
    <p:sldId id="416" r:id="rId13"/>
    <p:sldId id="517" r:id="rId14"/>
    <p:sldId id="473" r:id="rId15"/>
    <p:sldId id="474" r:id="rId16"/>
    <p:sldId id="480" r:id="rId17"/>
    <p:sldId id="481" r:id="rId18"/>
    <p:sldId id="490" r:id="rId19"/>
    <p:sldId id="491" r:id="rId20"/>
    <p:sldId id="492" r:id="rId21"/>
    <p:sldId id="493" r:id="rId22"/>
    <p:sldId id="494" r:id="rId23"/>
    <p:sldId id="500" r:id="rId24"/>
    <p:sldId id="518" r:id="rId25"/>
    <p:sldId id="524"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009E"/>
    <a:srgbClr val="E004DD"/>
    <a:srgbClr val="BF5FFA"/>
    <a:srgbClr val="1500FC"/>
    <a:srgbClr val="82FC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7EEC99-7CE8-7160-C8BA-9F485A1A6CA0}" v="6" dt="2023-09-06T13:37:30.323"/>
    <p1510:client id="{6316EA14-1183-90CB-9F35-44F4D5C9C280}" v="100" dt="2023-09-06T10:53:42.792"/>
    <p1510:client id="{71F52F42-4B78-4780-946E-E2CFDEA74E05}" v="21" dt="2023-09-06T13:29:27.981"/>
    <p1510:client id="{8F59047F-4C17-6B7B-1C2B-D1B9086859F9}" v="16" dt="2023-09-07T14:33:35.556"/>
    <p1510:client id="{BB29FA42-819A-D49D-C19E-9A795E769E0D}" v="1230" dt="2023-09-06T10:24:30.5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83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64F67B-7C98-42B4-8F93-2B3A6B023A48}" type="datetimeFigureOut">
              <a:t>4/18/2024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E8C624-0C78-4FA4-B366-809128C22DAD}" type="slidenum">
              <a:t>‹#›</a:t>
            </a:fld>
            <a:endParaRPr lang="en-US"/>
          </a:p>
        </p:txBody>
      </p:sp>
    </p:spTree>
    <p:extLst>
      <p:ext uri="{BB962C8B-B14F-4D97-AF65-F5344CB8AC3E}">
        <p14:creationId xmlns:p14="http://schemas.microsoft.com/office/powerpoint/2010/main" val="1700667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8E8C624-0C78-4FA4-B366-809128C22DAD}" type="slidenum">
              <a:rPr lang="en-US"/>
              <a:t>1</a:t>
            </a:fld>
            <a:endParaRPr lang="en-US"/>
          </a:p>
        </p:txBody>
      </p:sp>
    </p:spTree>
    <p:extLst>
      <p:ext uri="{BB962C8B-B14F-4D97-AF65-F5344CB8AC3E}">
        <p14:creationId xmlns:p14="http://schemas.microsoft.com/office/powerpoint/2010/main" val="3143457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8E8C624-0C78-4FA4-B366-809128C22DAD}" type="slidenum">
              <a:rPr lang="en-US"/>
              <a:t>2</a:t>
            </a:fld>
            <a:endParaRPr lang="en-US"/>
          </a:p>
        </p:txBody>
      </p:sp>
    </p:spTree>
    <p:extLst>
      <p:ext uri="{BB962C8B-B14F-4D97-AF65-F5344CB8AC3E}">
        <p14:creationId xmlns:p14="http://schemas.microsoft.com/office/powerpoint/2010/main" val="99115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are four biogeochemically important gases present in sea-water, along with the percentage that they compose sea water in equilibrium with air. These gases are involved in the fixing of nitrogen by bacteria for use by photosynthetic plants, respiration, benthic bacterial decomposition, methanogenesis, and the carbon cycle via dissociation of dissolved carbon dioxide into 92% bicarbonate ions, 7% carbonate ions, and 1% dissolved carbon dioxide gas. Carbonate ions are </a:t>
            </a:r>
            <a:r>
              <a:rPr lang="en-US" dirty="0" err="1">
                <a:cs typeface="Calibri"/>
              </a:rPr>
              <a:t>bioassimilated</a:t>
            </a:r>
            <a:r>
              <a:rPr lang="en-US" dirty="0">
                <a:cs typeface="Calibri"/>
              </a:rPr>
              <a:t> by marine organisms for the production of their skeletal/shell structures. As ocean acidification and carbon loading (at present about 30% sink of </a:t>
            </a:r>
            <a:r>
              <a:rPr lang="en-US" dirty="0" err="1">
                <a:cs typeface="Calibri"/>
              </a:rPr>
              <a:t>anthro</a:t>
            </a:r>
            <a:r>
              <a:rPr lang="en-US" dirty="0">
                <a:cs typeface="Calibri"/>
              </a:rPr>
              <a:t> carbon dioxide) increase, the amount of this free carbonate decreases.</a:t>
            </a:r>
          </a:p>
        </p:txBody>
      </p:sp>
      <p:sp>
        <p:nvSpPr>
          <p:cNvPr id="4" name="Slide Number Placeholder 3"/>
          <p:cNvSpPr>
            <a:spLocks noGrp="1"/>
          </p:cNvSpPr>
          <p:nvPr>
            <p:ph type="sldNum" sz="quarter" idx="5"/>
          </p:nvPr>
        </p:nvSpPr>
        <p:spPr/>
        <p:txBody>
          <a:bodyPr/>
          <a:lstStyle/>
          <a:p>
            <a:fld id="{18E8C624-0C78-4FA4-B366-809128C22DAD}" type="slidenum">
              <a:rPr lang="en-US"/>
              <a:t>3</a:t>
            </a:fld>
            <a:endParaRPr lang="en-US"/>
          </a:p>
        </p:txBody>
      </p:sp>
    </p:spTree>
    <p:extLst>
      <p:ext uri="{BB962C8B-B14F-4D97-AF65-F5344CB8AC3E}">
        <p14:creationId xmlns:p14="http://schemas.microsoft.com/office/powerpoint/2010/main" val="1236122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8E8C624-0C78-4FA4-B366-809128C22DAD}" type="slidenum">
              <a:rPr lang="en-US"/>
              <a:t>4</a:t>
            </a:fld>
            <a:endParaRPr lang="en-US"/>
          </a:p>
        </p:txBody>
      </p:sp>
    </p:spTree>
    <p:extLst>
      <p:ext uri="{BB962C8B-B14F-4D97-AF65-F5344CB8AC3E}">
        <p14:creationId xmlns:p14="http://schemas.microsoft.com/office/powerpoint/2010/main" val="3900726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12583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72649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11462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28698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907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928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90874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791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4446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86753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43176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4/18/2024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852555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jpe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hyperlink" Target="https://scholarship.miami.edu/esploro/outputs/" TargetMode="External"/><Relationship Id="rId5" Type="http://schemas.openxmlformats.org/officeDocument/2006/relationships/hyperlink" Target="https://doi.org/10.1029/2021jc018387" TargetMode="External"/><Relationship Id="rId4" Type="http://schemas.openxmlformats.org/officeDocument/2006/relationships/hyperlink" Target="https://doi.org/10.1175/JPO-D-21-0209.1"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3.xml"/><Relationship Id="rId16" Type="http://schemas.openxmlformats.org/officeDocument/2006/relationships/image" Target="../media/image19.svg"/><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Right Triangle 10">
            <a:extLst>
              <a:ext uri="{FF2B5EF4-FFF2-40B4-BE49-F238E27FC236}">
                <a16:creationId xmlns:a16="http://schemas.microsoft.com/office/drawing/2014/main" id="{9E9E7CAC-3389-4A32-B179-D44DFDC09499}"/>
              </a:ext>
            </a:extLst>
          </p:cNvPr>
          <p:cNvSpPr>
            <a:spLocks noChangeAspect="1"/>
          </p:cNvSpPr>
          <p:nvPr/>
        </p:nvSpPr>
        <p:spPr>
          <a:xfrm rot="5400000">
            <a:off x="239889" y="312546"/>
            <a:ext cx="565640" cy="565640"/>
          </a:xfrm>
          <a:prstGeom prst="r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itle 1">
            <a:extLst>
              <a:ext uri="{FF2B5EF4-FFF2-40B4-BE49-F238E27FC236}">
                <a16:creationId xmlns:a16="http://schemas.microsoft.com/office/drawing/2014/main" id="{249ED991-A926-414C-8772-F0770067CBED}"/>
              </a:ext>
            </a:extLst>
          </p:cNvPr>
          <p:cNvSpPr>
            <a:spLocks noGrp="1"/>
          </p:cNvSpPr>
          <p:nvPr>
            <p:ph type="ctrTitle"/>
          </p:nvPr>
        </p:nvSpPr>
        <p:spPr>
          <a:xfrm>
            <a:off x="241200" y="345353"/>
            <a:ext cx="8701736" cy="781868"/>
          </a:xfrm>
        </p:spPr>
        <p:txBody>
          <a:bodyPr vert="horz" lIns="91440" tIns="45720" rIns="91440" bIns="45720" rtlCol="0" anchor="ctr">
            <a:noAutofit/>
          </a:bodyPr>
          <a:lstStyle/>
          <a:p>
            <a:pPr algn="just"/>
            <a:r>
              <a:rPr lang="en-US" sz="1800" dirty="0">
                <a:solidFill>
                  <a:srgbClr val="2E75B5"/>
                </a:solidFill>
                <a:latin typeface="Avenir Next LT Pro Demi"/>
                <a:cs typeface="Calibri Light"/>
              </a:rPr>
              <a:t>Development, validation, and sensitivity analysis of circumglobal CO</a:t>
            </a:r>
            <a:r>
              <a:rPr lang="en-US" sz="1800" baseline="-25000" dirty="0">
                <a:solidFill>
                  <a:srgbClr val="2E75B5"/>
                </a:solidFill>
                <a:latin typeface="Avenir Next LT Pro Demi"/>
                <a:cs typeface="Calibri Light"/>
              </a:rPr>
              <a:t>2</a:t>
            </a:r>
            <a:r>
              <a:rPr lang="en-US" sz="1800" dirty="0">
                <a:solidFill>
                  <a:srgbClr val="2E75B5"/>
                </a:solidFill>
                <a:latin typeface="Avenir Next LT Pro Demi"/>
                <a:cs typeface="Calibri Light"/>
              </a:rPr>
              <a:t> air-sea gas transfer velocity and its parameterisations with a spectral wave model</a:t>
            </a:r>
            <a:br>
              <a:rPr lang="en-US" sz="1800" dirty="0">
                <a:latin typeface="Avenir Next LT Pro Demi"/>
                <a:cs typeface="Calibri Light"/>
              </a:rPr>
            </a:br>
            <a:endParaRPr lang="en-US" sz="1800" dirty="0">
              <a:solidFill>
                <a:srgbClr val="2E75B5"/>
              </a:solidFill>
              <a:latin typeface="Avenir Next LT Pro Demi"/>
              <a:cs typeface="Calibri Light"/>
            </a:endParaRPr>
          </a:p>
        </p:txBody>
      </p:sp>
      <p:sp>
        <p:nvSpPr>
          <p:cNvPr id="2" name="Subtitle 2">
            <a:extLst>
              <a:ext uri="{FF2B5EF4-FFF2-40B4-BE49-F238E27FC236}">
                <a16:creationId xmlns:a16="http://schemas.microsoft.com/office/drawing/2014/main" id="{78D9DD95-CC79-46D2-BF24-18DA9C48402F}"/>
              </a:ext>
            </a:extLst>
          </p:cNvPr>
          <p:cNvSpPr>
            <a:spLocks noGrp="1"/>
          </p:cNvSpPr>
          <p:nvPr>
            <p:ph type="subTitle" idx="1"/>
          </p:nvPr>
        </p:nvSpPr>
        <p:spPr>
          <a:xfrm>
            <a:off x="242287" y="1179804"/>
            <a:ext cx="8713239" cy="361900"/>
          </a:xfrm>
        </p:spPr>
        <p:txBody>
          <a:bodyPr vert="horz" lIns="91440" tIns="45720" rIns="91440" bIns="45720" rtlCol="0" anchor="t">
            <a:normAutofit/>
          </a:bodyPr>
          <a:lstStyle/>
          <a:p>
            <a:pPr algn="l"/>
            <a:r>
              <a:rPr lang="en-US" sz="1800" dirty="0">
                <a:solidFill>
                  <a:schemeClr val="accent5">
                    <a:lumMod val="75000"/>
                  </a:schemeClr>
                </a:solidFill>
                <a:latin typeface="Avenir Next LT Pro Light"/>
                <a:cs typeface="Calibri"/>
              </a:rPr>
              <a:t>Andrew W. Smith</a:t>
            </a:r>
            <a:r>
              <a:rPr lang="en-US" sz="1800" baseline="30000" dirty="0">
                <a:latin typeface="Avenir Next LT Pro Light"/>
                <a:cs typeface="Calibri"/>
              </a:rPr>
              <a:t>1</a:t>
            </a:r>
            <a:r>
              <a:rPr lang="en-US" sz="1800" dirty="0">
                <a:latin typeface="Avenir Next LT Pro Light"/>
                <a:cs typeface="Calibri"/>
              </a:rPr>
              <a:t>,</a:t>
            </a:r>
            <a:r>
              <a:rPr lang="en-US" sz="1800" baseline="30000" dirty="0">
                <a:solidFill>
                  <a:srgbClr val="000000"/>
                </a:solidFill>
                <a:latin typeface="Avenir Next LT Pro Light"/>
                <a:cs typeface="Calibri"/>
              </a:rPr>
              <a:t> </a:t>
            </a:r>
            <a:r>
              <a:rPr lang="en-US" sz="1800" dirty="0">
                <a:solidFill>
                  <a:schemeClr val="accent5">
                    <a:lumMod val="75000"/>
                  </a:schemeClr>
                </a:solidFill>
                <a:latin typeface="Avenir Next LT Pro Light"/>
                <a:cs typeface="Calibri"/>
              </a:rPr>
              <a:t>Adrian H. Callaghan</a:t>
            </a:r>
            <a:r>
              <a:rPr lang="en-US" sz="1800" baseline="30000" dirty="0">
                <a:latin typeface="Avenir Next LT Pro Light"/>
                <a:cs typeface="Calibri"/>
              </a:rPr>
              <a:t>1 </a:t>
            </a:r>
            <a:r>
              <a:rPr lang="en-US" sz="1800" dirty="0">
                <a:latin typeface="Avenir Next LT Pro Light"/>
                <a:cs typeface="Calibri"/>
              </a:rPr>
              <a:t>and </a:t>
            </a:r>
            <a:r>
              <a:rPr lang="en-US" sz="1800" dirty="0">
                <a:solidFill>
                  <a:schemeClr val="accent5">
                    <a:lumMod val="75000"/>
                  </a:schemeClr>
                </a:solidFill>
                <a:latin typeface="Avenir Next LT Pro Light"/>
                <a:cs typeface="Calibri"/>
              </a:rPr>
              <a:t>Jean-Raymond Bidlot</a:t>
            </a:r>
            <a:r>
              <a:rPr lang="en-US" sz="1800" baseline="30000" dirty="0">
                <a:latin typeface="Avenir Next LT Pro Light"/>
                <a:cs typeface="Calibri"/>
              </a:rPr>
              <a:t>2</a:t>
            </a:r>
            <a:endParaRPr lang="en-US" sz="1800" baseline="30000" dirty="0">
              <a:ea typeface="+mn-lt"/>
              <a:cs typeface="+mn-lt"/>
            </a:endParaRPr>
          </a:p>
          <a:p>
            <a:pPr algn="l"/>
            <a:endParaRPr lang="en-US" sz="2000" dirty="0"/>
          </a:p>
          <a:p>
            <a:pPr algn="l"/>
            <a:endParaRPr lang="en-US" sz="1800" baseline="30000" dirty="0">
              <a:latin typeface="Avenir Next LT Pro Light"/>
              <a:cs typeface="Calibri"/>
            </a:endParaRPr>
          </a:p>
        </p:txBody>
      </p:sp>
      <p:sp>
        <p:nvSpPr>
          <p:cNvPr id="8" name="Subtitle 2">
            <a:extLst>
              <a:ext uri="{FF2B5EF4-FFF2-40B4-BE49-F238E27FC236}">
                <a16:creationId xmlns:a16="http://schemas.microsoft.com/office/drawing/2014/main" id="{264CB03A-4480-67A9-763D-8CA754F16C99}"/>
              </a:ext>
            </a:extLst>
          </p:cNvPr>
          <p:cNvSpPr txBox="1">
            <a:spLocks/>
          </p:cNvSpPr>
          <p:nvPr/>
        </p:nvSpPr>
        <p:spPr>
          <a:xfrm>
            <a:off x="214463" y="1465000"/>
            <a:ext cx="2642534" cy="36190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aseline="30000">
                <a:latin typeface="Avenir Next LT Pro Light"/>
                <a:cs typeface="Calibri"/>
              </a:rPr>
              <a:t>1</a:t>
            </a:r>
            <a:r>
              <a:rPr lang="en-US" sz="1400">
                <a:latin typeface="Avenir Next LT Pro Light"/>
                <a:cs typeface="Calibri"/>
              </a:rPr>
              <a:t>Imperial College London</a:t>
            </a:r>
          </a:p>
          <a:p>
            <a:pPr algn="l"/>
            <a:endParaRPr lang="en-US" sz="1400" baseline="30000">
              <a:latin typeface="Avenir Next LT Pro Light"/>
              <a:cs typeface="Calibri"/>
            </a:endParaRPr>
          </a:p>
        </p:txBody>
      </p:sp>
      <p:pic>
        <p:nvPicPr>
          <p:cNvPr id="10" name="Picture 15" descr="A picture containing sky, outdoor, boat&#10;&#10;Description automatically generated">
            <a:extLst>
              <a:ext uri="{FF2B5EF4-FFF2-40B4-BE49-F238E27FC236}">
                <a16:creationId xmlns:a16="http://schemas.microsoft.com/office/drawing/2014/main" id="{0AD7CBD8-5A0B-4A21-CD7C-D0C606844C4D}"/>
              </a:ext>
            </a:extLst>
          </p:cNvPr>
          <p:cNvPicPr>
            <a:picLocks noChangeAspect="1"/>
          </p:cNvPicPr>
          <p:nvPr/>
        </p:nvPicPr>
        <p:blipFill rotWithShape="1">
          <a:blip r:embed="rId3"/>
          <a:srcRect t="27335" r="-110" b="14534"/>
          <a:stretch/>
        </p:blipFill>
        <p:spPr>
          <a:xfrm>
            <a:off x="335785" y="1882867"/>
            <a:ext cx="8605233" cy="3323056"/>
          </a:xfrm>
          <a:prstGeom prst="rect">
            <a:avLst/>
          </a:prstGeom>
        </p:spPr>
      </p:pic>
      <p:sp>
        <p:nvSpPr>
          <p:cNvPr id="16" name="Title 1">
            <a:extLst>
              <a:ext uri="{FF2B5EF4-FFF2-40B4-BE49-F238E27FC236}">
                <a16:creationId xmlns:a16="http://schemas.microsoft.com/office/drawing/2014/main" id="{B531D8CD-9ECD-7D27-1811-5131EC6A4372}"/>
              </a:ext>
            </a:extLst>
          </p:cNvPr>
          <p:cNvSpPr txBox="1">
            <a:spLocks/>
          </p:cNvSpPr>
          <p:nvPr/>
        </p:nvSpPr>
        <p:spPr>
          <a:xfrm>
            <a:off x="222861" y="5212035"/>
            <a:ext cx="8701736" cy="32656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dirty="0">
                <a:solidFill>
                  <a:srgbClr val="2E75B5"/>
                </a:solidFill>
                <a:latin typeface="Avenir Next LT Pro Light"/>
                <a:cs typeface="Calibri Light"/>
              </a:rPr>
              <a:t>Postdoctoral Fellow Interview, April 19, 2024 </a:t>
            </a:r>
            <a:r>
              <a:rPr lang="en-US" sz="1600" dirty="0">
                <a:latin typeface="Avenir Next LT Pro Light"/>
                <a:cs typeface="Calibri Light"/>
              </a:rPr>
              <a:t>|</a:t>
            </a:r>
            <a:r>
              <a:rPr lang="en-US" sz="1400" dirty="0">
                <a:solidFill>
                  <a:srgbClr val="2E75B5"/>
                </a:solidFill>
                <a:latin typeface="Avenir Next LT Pro Light"/>
                <a:cs typeface="Calibri Light"/>
              </a:rPr>
              <a:t> University of Rhode Island, Narragansett, RI</a:t>
            </a:r>
            <a:endParaRPr lang="en-US" sz="4400" dirty="0"/>
          </a:p>
        </p:txBody>
      </p:sp>
      <p:sp>
        <p:nvSpPr>
          <p:cNvPr id="3" name="Subtitle 2">
            <a:extLst>
              <a:ext uri="{FF2B5EF4-FFF2-40B4-BE49-F238E27FC236}">
                <a16:creationId xmlns:a16="http://schemas.microsoft.com/office/drawing/2014/main" id="{25606157-0DE4-F020-FB9C-FBF096510853}"/>
              </a:ext>
            </a:extLst>
          </p:cNvPr>
          <p:cNvSpPr txBox="1">
            <a:spLocks/>
          </p:cNvSpPr>
          <p:nvPr/>
        </p:nvSpPr>
        <p:spPr>
          <a:xfrm>
            <a:off x="2526991" y="1437677"/>
            <a:ext cx="5402808" cy="361900"/>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400" baseline="30000">
                <a:latin typeface="Avenir Next LT Pro Light"/>
                <a:cs typeface="Calibri"/>
              </a:rPr>
              <a:t>2</a:t>
            </a:r>
            <a:r>
              <a:rPr lang="en-US" sz="1400">
                <a:latin typeface="Avenir Next LT Pro Light"/>
                <a:cs typeface="Calibri"/>
              </a:rPr>
              <a:t>European Centre for Medium-Range Weather Forecasts</a:t>
            </a:r>
            <a:endParaRPr lang="en-US" sz="1600">
              <a:latin typeface="Calibri" panose="020F0502020204030204"/>
              <a:cs typeface="Calibri"/>
            </a:endParaRPr>
          </a:p>
        </p:txBody>
      </p:sp>
      <p:grpSp>
        <p:nvGrpSpPr>
          <p:cNvPr id="15" name="Group 14">
            <a:extLst>
              <a:ext uri="{FF2B5EF4-FFF2-40B4-BE49-F238E27FC236}">
                <a16:creationId xmlns:a16="http://schemas.microsoft.com/office/drawing/2014/main" id="{F36B0971-7B2B-E18D-5F26-73C69FE66F45}"/>
              </a:ext>
            </a:extLst>
          </p:cNvPr>
          <p:cNvGrpSpPr/>
          <p:nvPr/>
        </p:nvGrpSpPr>
        <p:grpSpPr>
          <a:xfrm>
            <a:off x="335785" y="5733506"/>
            <a:ext cx="8605235" cy="815469"/>
            <a:chOff x="335785" y="5733506"/>
            <a:chExt cx="8605235" cy="815469"/>
          </a:xfrm>
        </p:grpSpPr>
        <p:pic>
          <p:nvPicPr>
            <p:cNvPr id="4" name="Picture 3" descr="A close up of a logo">
              <a:extLst>
                <a:ext uri="{FF2B5EF4-FFF2-40B4-BE49-F238E27FC236}">
                  <a16:creationId xmlns:a16="http://schemas.microsoft.com/office/drawing/2014/main" id="{78C08AF4-3A87-E9F9-477B-47050F76FF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785" y="5733506"/>
              <a:ext cx="1871706" cy="731259"/>
            </a:xfrm>
            <a:prstGeom prst="rect">
              <a:avLst/>
            </a:prstGeom>
          </p:spPr>
        </p:pic>
        <p:pic>
          <p:nvPicPr>
            <p:cNvPr id="9" name="Picture 32" descr="A picture containing shape&#10;&#10;Description automatically generated">
              <a:extLst>
                <a:ext uri="{FF2B5EF4-FFF2-40B4-BE49-F238E27FC236}">
                  <a16:creationId xmlns:a16="http://schemas.microsoft.com/office/drawing/2014/main" id="{E7B8FC05-C5F2-A2F2-F804-442164530721}"/>
                </a:ext>
              </a:extLst>
            </p:cNvPr>
            <p:cNvPicPr>
              <a:picLocks noChangeAspect="1"/>
            </p:cNvPicPr>
            <p:nvPr/>
          </p:nvPicPr>
          <p:blipFill rotWithShape="1">
            <a:blip r:embed="rId5"/>
            <a:srcRect t="23125" r="-346" b="21875"/>
            <a:stretch/>
          </p:blipFill>
          <p:spPr>
            <a:xfrm>
              <a:off x="6532675" y="5758200"/>
              <a:ext cx="2408345" cy="790775"/>
            </a:xfrm>
            <a:prstGeom prst="rect">
              <a:avLst/>
            </a:prstGeom>
          </p:spPr>
        </p:pic>
        <p:pic>
          <p:nvPicPr>
            <p:cNvPr id="12" name="Picture 11" descr="Logo, company name&#10;&#10;Description automatically generated">
              <a:extLst>
                <a:ext uri="{FF2B5EF4-FFF2-40B4-BE49-F238E27FC236}">
                  <a16:creationId xmlns:a16="http://schemas.microsoft.com/office/drawing/2014/main" id="{B664D652-03A3-15FA-1623-EC92D48827F3}"/>
                </a:ext>
              </a:extLst>
            </p:cNvPr>
            <p:cNvPicPr>
              <a:picLocks noChangeAspect="1"/>
            </p:cNvPicPr>
            <p:nvPr/>
          </p:nvPicPr>
          <p:blipFill>
            <a:blip r:embed="rId6"/>
            <a:stretch>
              <a:fillRect/>
            </a:stretch>
          </p:blipFill>
          <p:spPr>
            <a:xfrm>
              <a:off x="3368555" y="5852268"/>
              <a:ext cx="1990725" cy="676275"/>
            </a:xfrm>
            <a:prstGeom prst="rect">
              <a:avLst/>
            </a:prstGeom>
          </p:spPr>
        </p:pic>
      </p:grpSp>
    </p:spTree>
    <p:extLst>
      <p:ext uri="{BB962C8B-B14F-4D97-AF65-F5344CB8AC3E}">
        <p14:creationId xmlns:p14="http://schemas.microsoft.com/office/powerpoint/2010/main" val="1756604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4E2D7B-4298-1AD2-25D1-99C06EE81731}"/>
              </a:ext>
            </a:extLst>
          </p:cNvPr>
          <p:cNvPicPr>
            <a:picLocks noChangeAspect="1"/>
          </p:cNvPicPr>
          <p:nvPr/>
        </p:nvPicPr>
        <p:blipFill>
          <a:blip r:embed="rId2"/>
          <a:stretch>
            <a:fillRect/>
          </a:stretch>
        </p:blipFill>
        <p:spPr>
          <a:xfrm>
            <a:off x="355164" y="2901918"/>
            <a:ext cx="4175628" cy="406625"/>
          </a:xfrm>
          <a:prstGeom prst="rect">
            <a:avLst/>
          </a:prstGeom>
        </p:spPr>
      </p:pic>
      <p:pic>
        <p:nvPicPr>
          <p:cNvPr id="52" name="Picture 51">
            <a:extLst>
              <a:ext uri="{FF2B5EF4-FFF2-40B4-BE49-F238E27FC236}">
                <a16:creationId xmlns:a16="http://schemas.microsoft.com/office/drawing/2014/main" id="{DF93A5D9-A2B8-7CD9-5F52-16FCDD485395}"/>
              </a:ext>
            </a:extLst>
          </p:cNvPr>
          <p:cNvPicPr>
            <a:picLocks noChangeAspect="1"/>
          </p:cNvPicPr>
          <p:nvPr/>
        </p:nvPicPr>
        <p:blipFill>
          <a:blip r:embed="rId3"/>
          <a:stretch>
            <a:fillRect/>
          </a:stretch>
        </p:blipFill>
        <p:spPr>
          <a:xfrm>
            <a:off x="358838" y="3845594"/>
            <a:ext cx="2664711" cy="333089"/>
          </a:xfrm>
          <a:prstGeom prst="rect">
            <a:avLst/>
          </a:prstGeom>
        </p:spPr>
      </p:pic>
      <p:pic>
        <p:nvPicPr>
          <p:cNvPr id="9" name="Picture 12" descr="Diagram&#10;&#10;Description automatically generated">
            <a:extLst>
              <a:ext uri="{FF2B5EF4-FFF2-40B4-BE49-F238E27FC236}">
                <a16:creationId xmlns:a16="http://schemas.microsoft.com/office/drawing/2014/main" id="{D4A90CB3-84D0-A451-058A-EED4F75573BE}"/>
              </a:ext>
            </a:extLst>
          </p:cNvPr>
          <p:cNvPicPr>
            <a:picLocks noChangeAspect="1"/>
          </p:cNvPicPr>
          <p:nvPr/>
        </p:nvPicPr>
        <p:blipFill>
          <a:blip r:embed="rId4"/>
          <a:stretch>
            <a:fillRect/>
          </a:stretch>
        </p:blipFill>
        <p:spPr>
          <a:xfrm>
            <a:off x="4593561" y="1752042"/>
            <a:ext cx="4389941" cy="3275442"/>
          </a:xfrm>
          <a:prstGeom prst="rect">
            <a:avLst/>
          </a:prstGeom>
        </p:spPr>
      </p:pic>
      <p:pic>
        <p:nvPicPr>
          <p:cNvPr id="11" name="Picture 10">
            <a:extLst>
              <a:ext uri="{FF2B5EF4-FFF2-40B4-BE49-F238E27FC236}">
                <a16:creationId xmlns:a16="http://schemas.microsoft.com/office/drawing/2014/main" id="{320B8A1F-1822-C128-9A8B-8E58ED4FFC3F}"/>
              </a:ext>
            </a:extLst>
          </p:cNvPr>
          <p:cNvPicPr>
            <a:picLocks noChangeAspect="1"/>
          </p:cNvPicPr>
          <p:nvPr/>
        </p:nvPicPr>
        <p:blipFill>
          <a:blip r:embed="rId5"/>
          <a:stretch>
            <a:fillRect/>
          </a:stretch>
        </p:blipFill>
        <p:spPr>
          <a:xfrm>
            <a:off x="1108999" y="1243108"/>
            <a:ext cx="2590800" cy="419100"/>
          </a:xfrm>
          <a:prstGeom prst="rect">
            <a:avLst/>
          </a:prstGeom>
        </p:spPr>
      </p:pic>
      <p:sp>
        <p:nvSpPr>
          <p:cNvPr id="13" name="Title 1">
            <a:extLst>
              <a:ext uri="{FF2B5EF4-FFF2-40B4-BE49-F238E27FC236}">
                <a16:creationId xmlns:a16="http://schemas.microsoft.com/office/drawing/2014/main" id="{296A7CF7-0E9F-BE37-F53D-5EC9BD8007A2}"/>
              </a:ext>
            </a:extLst>
          </p:cNvPr>
          <p:cNvSpPr txBox="1">
            <a:spLocks/>
          </p:cNvSpPr>
          <p:nvPr/>
        </p:nvSpPr>
        <p:spPr>
          <a:xfrm>
            <a:off x="6708124" y="4962082"/>
            <a:ext cx="2240521" cy="22623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Light"/>
              </a:rPr>
              <a:t>Source</a:t>
            </a:r>
            <a:r>
              <a:rPr lang="en-US" sz="1400">
                <a:latin typeface="Avenir Next LT Pro Light"/>
              </a:rPr>
              <a:t>: Sophia E. Brumer</a:t>
            </a:r>
            <a:endParaRPr lang="en-US" sz="1600"/>
          </a:p>
        </p:txBody>
      </p:sp>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cs typeface="Calibri Light"/>
              </a:rPr>
              <a:t>Parameterising Gas Transfer Velocity</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141" name="Rectangle 140">
            <a:extLst>
              <a:ext uri="{FF2B5EF4-FFF2-40B4-BE49-F238E27FC236}">
                <a16:creationId xmlns:a16="http://schemas.microsoft.com/office/drawing/2014/main" id="{582F1B23-DF01-9CF2-1A54-B8C3AFB3AE83}"/>
              </a:ext>
            </a:extLst>
          </p:cNvPr>
          <p:cNvSpPr/>
          <p:nvPr/>
        </p:nvSpPr>
        <p:spPr>
          <a:xfrm>
            <a:off x="236297" y="861616"/>
            <a:ext cx="4323570" cy="93462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65" name="Rectangle 64">
            <a:extLst>
              <a:ext uri="{FF2B5EF4-FFF2-40B4-BE49-F238E27FC236}">
                <a16:creationId xmlns:a16="http://schemas.microsoft.com/office/drawing/2014/main" id="{3E90BC10-9F0F-F638-3FCB-A4657959A6A2}"/>
              </a:ext>
            </a:extLst>
          </p:cNvPr>
          <p:cNvSpPr/>
          <p:nvPr/>
        </p:nvSpPr>
        <p:spPr>
          <a:xfrm>
            <a:off x="4613837" y="861616"/>
            <a:ext cx="4340878" cy="570483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0" name="Rectangle 19">
            <a:extLst>
              <a:ext uri="{FF2B5EF4-FFF2-40B4-BE49-F238E27FC236}">
                <a16:creationId xmlns:a16="http://schemas.microsoft.com/office/drawing/2014/main" id="{6825FA73-6735-5499-669E-EC79B54F1AE7}"/>
              </a:ext>
            </a:extLst>
          </p:cNvPr>
          <p:cNvSpPr/>
          <p:nvPr/>
        </p:nvSpPr>
        <p:spPr>
          <a:xfrm>
            <a:off x="1075091" y="1192409"/>
            <a:ext cx="1521896" cy="522928"/>
          </a:xfrm>
          <a:prstGeom prst="rect">
            <a:avLst/>
          </a:prstGeom>
          <a:noFill/>
          <a:ln w="127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70" name="Rectangle 69">
            <a:extLst>
              <a:ext uri="{FF2B5EF4-FFF2-40B4-BE49-F238E27FC236}">
                <a16:creationId xmlns:a16="http://schemas.microsoft.com/office/drawing/2014/main" id="{0734F40D-6665-97B9-A5BF-CE8AC918F40C}"/>
              </a:ext>
            </a:extLst>
          </p:cNvPr>
          <p:cNvSpPr/>
          <p:nvPr/>
        </p:nvSpPr>
        <p:spPr>
          <a:xfrm>
            <a:off x="2593474" y="1192409"/>
            <a:ext cx="1142413" cy="522928"/>
          </a:xfrm>
          <a:prstGeom prst="rect">
            <a:avLst/>
          </a:prstGeom>
          <a:noFill/>
          <a:ln w="1270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15" name="Title 1">
            <a:extLst>
              <a:ext uri="{FF2B5EF4-FFF2-40B4-BE49-F238E27FC236}">
                <a16:creationId xmlns:a16="http://schemas.microsoft.com/office/drawing/2014/main" id="{830A099B-1A33-7B95-5768-2BC05893BB06}"/>
              </a:ext>
            </a:extLst>
          </p:cNvPr>
          <p:cNvSpPr txBox="1">
            <a:spLocks/>
          </p:cNvSpPr>
          <p:nvPr/>
        </p:nvSpPr>
        <p:spPr>
          <a:xfrm>
            <a:off x="232567" y="862087"/>
            <a:ext cx="4247299"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solidFill>
                  <a:srgbClr val="7030A0"/>
                </a:solidFill>
                <a:latin typeface="Avenir Next LT Pro Demi"/>
                <a:cs typeface="Calibri Light"/>
              </a:rPr>
              <a:t>Operational (Full) and </a:t>
            </a:r>
            <a:r>
              <a:rPr lang="en-US" sz="1400">
                <a:solidFill>
                  <a:srgbClr val="FF0000"/>
                </a:solidFill>
                <a:latin typeface="Avenir Next LT Pro Demi"/>
                <a:cs typeface="Calibri Light"/>
              </a:rPr>
              <a:t>Hybrid</a:t>
            </a:r>
            <a:r>
              <a:rPr lang="en-US" sz="1400">
                <a:solidFill>
                  <a:srgbClr val="7030A0"/>
                </a:solidFill>
                <a:latin typeface="Avenir Next LT Pro Demi"/>
                <a:cs typeface="Calibri Light"/>
              </a:rPr>
              <a:t> Forms</a:t>
            </a:r>
          </a:p>
        </p:txBody>
      </p:sp>
      <p:sp>
        <p:nvSpPr>
          <p:cNvPr id="10" name="Title 1">
            <a:extLst>
              <a:ext uri="{FF2B5EF4-FFF2-40B4-BE49-F238E27FC236}">
                <a16:creationId xmlns:a16="http://schemas.microsoft.com/office/drawing/2014/main" id="{C802429B-CFBB-DAB7-9E74-9951573A8A79}"/>
              </a:ext>
            </a:extLst>
          </p:cNvPr>
          <p:cNvSpPr txBox="1">
            <a:spLocks/>
          </p:cNvSpPr>
          <p:nvPr/>
        </p:nvSpPr>
        <p:spPr>
          <a:xfrm>
            <a:off x="232567" y="2592526"/>
            <a:ext cx="4247299"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solidFill>
                  <a:srgbClr val="7030A0"/>
                </a:solidFill>
                <a:latin typeface="Avenir Next LT Pro Demi"/>
                <a:cs typeface="Calibri Light"/>
              </a:rPr>
              <a:t>Diffusive Gas Transfer Velocity</a:t>
            </a:r>
            <a:endParaRPr lang="en-US" sz="5400">
              <a:solidFill>
                <a:srgbClr val="7030A0"/>
              </a:solidFill>
              <a:cs typeface="Calibri Light"/>
            </a:endParaRPr>
          </a:p>
        </p:txBody>
      </p:sp>
      <p:sp>
        <p:nvSpPr>
          <p:cNvPr id="32" name="Rectangle 31">
            <a:extLst>
              <a:ext uri="{FF2B5EF4-FFF2-40B4-BE49-F238E27FC236}">
                <a16:creationId xmlns:a16="http://schemas.microsoft.com/office/drawing/2014/main" id="{2E8B7FD1-5C3C-CE54-D456-1CB446D2B824}"/>
              </a:ext>
            </a:extLst>
          </p:cNvPr>
          <p:cNvSpPr/>
          <p:nvPr/>
        </p:nvSpPr>
        <p:spPr>
          <a:xfrm>
            <a:off x="236297" y="2594832"/>
            <a:ext cx="4333380" cy="83105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1" name="Title 1">
            <a:extLst>
              <a:ext uri="{FF2B5EF4-FFF2-40B4-BE49-F238E27FC236}">
                <a16:creationId xmlns:a16="http://schemas.microsoft.com/office/drawing/2014/main" id="{462B9F7D-3560-B3E6-ACC4-45885E443BDE}"/>
              </a:ext>
            </a:extLst>
          </p:cNvPr>
          <p:cNvSpPr txBox="1">
            <a:spLocks/>
          </p:cNvSpPr>
          <p:nvPr/>
        </p:nvSpPr>
        <p:spPr>
          <a:xfrm>
            <a:off x="232567" y="3508442"/>
            <a:ext cx="4247299"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solidFill>
                  <a:srgbClr val="7030A0"/>
                </a:solidFill>
                <a:latin typeface="Avenir Next LT Pro Demi"/>
                <a:cs typeface="Calibri Light"/>
              </a:rPr>
              <a:t>Bubble-Mediated Gas Transfer Velocity</a:t>
            </a:r>
            <a:endParaRPr lang="en-US" sz="5400">
              <a:solidFill>
                <a:srgbClr val="7030A0"/>
              </a:solidFill>
              <a:cs typeface="Calibri Light"/>
            </a:endParaRPr>
          </a:p>
        </p:txBody>
      </p:sp>
      <p:sp>
        <p:nvSpPr>
          <p:cNvPr id="42" name="Rectangle 41">
            <a:extLst>
              <a:ext uri="{FF2B5EF4-FFF2-40B4-BE49-F238E27FC236}">
                <a16:creationId xmlns:a16="http://schemas.microsoft.com/office/drawing/2014/main" id="{78A94E53-6317-A2EF-FC54-33D38DD76C9A}"/>
              </a:ext>
            </a:extLst>
          </p:cNvPr>
          <p:cNvSpPr/>
          <p:nvPr/>
        </p:nvSpPr>
        <p:spPr>
          <a:xfrm>
            <a:off x="236297" y="3510748"/>
            <a:ext cx="4333380" cy="83105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3" name="Rectangle 2">
            <a:extLst>
              <a:ext uri="{FF2B5EF4-FFF2-40B4-BE49-F238E27FC236}">
                <a16:creationId xmlns:a16="http://schemas.microsoft.com/office/drawing/2014/main" id="{C40A2C19-5D07-A0B3-D296-50EFF486DA4E}"/>
              </a:ext>
            </a:extLst>
          </p:cNvPr>
          <p:cNvSpPr/>
          <p:nvPr/>
        </p:nvSpPr>
        <p:spPr>
          <a:xfrm>
            <a:off x="4686299" y="2017804"/>
            <a:ext cx="2333625" cy="2868521"/>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27B054AD-BB34-323B-5642-914249DE2C82}"/>
              </a:ext>
            </a:extLst>
          </p:cNvPr>
          <p:cNvSpPr/>
          <p:nvPr/>
        </p:nvSpPr>
        <p:spPr>
          <a:xfrm>
            <a:off x="245143" y="2610222"/>
            <a:ext cx="4314724" cy="81200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532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B4F16C6-146D-61DC-1F48-31747BD0D900}"/>
              </a:ext>
            </a:extLst>
          </p:cNvPr>
          <p:cNvPicPr>
            <a:picLocks noChangeAspect="1"/>
          </p:cNvPicPr>
          <p:nvPr/>
        </p:nvPicPr>
        <p:blipFill>
          <a:blip r:embed="rId2"/>
          <a:stretch>
            <a:fillRect/>
          </a:stretch>
        </p:blipFill>
        <p:spPr>
          <a:xfrm>
            <a:off x="4868297" y="1264503"/>
            <a:ext cx="2458677" cy="169064"/>
          </a:xfrm>
          <a:prstGeom prst="rect">
            <a:avLst/>
          </a:prstGeom>
        </p:spPr>
      </p:pic>
      <p:pic>
        <p:nvPicPr>
          <p:cNvPr id="21" name="Picture 20">
            <a:extLst>
              <a:ext uri="{FF2B5EF4-FFF2-40B4-BE49-F238E27FC236}">
                <a16:creationId xmlns:a16="http://schemas.microsoft.com/office/drawing/2014/main" id="{2C75E1AA-E0F8-9F45-6C24-37B102EA6BB9}"/>
              </a:ext>
            </a:extLst>
          </p:cNvPr>
          <p:cNvPicPr>
            <a:picLocks noChangeAspect="1"/>
          </p:cNvPicPr>
          <p:nvPr/>
        </p:nvPicPr>
        <p:blipFill>
          <a:blip r:embed="rId3"/>
          <a:stretch>
            <a:fillRect/>
          </a:stretch>
        </p:blipFill>
        <p:spPr>
          <a:xfrm>
            <a:off x="1718915" y="1261019"/>
            <a:ext cx="3106212" cy="176033"/>
          </a:xfrm>
          <a:prstGeom prst="rect">
            <a:avLst/>
          </a:prstGeom>
        </p:spPr>
      </p:pic>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Diffusive Gas Transfer Velocity</a:t>
            </a:r>
            <a:r>
              <a:rPr lang="en-US" sz="2000">
                <a:solidFill>
                  <a:srgbClr val="2E75B5"/>
                </a:solidFill>
                <a:latin typeface="Avenir Next LT Pro"/>
                <a:cs typeface="Calibri Light"/>
              </a:rPr>
              <a:t> </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15" name="Rectangle 14">
            <a:extLst>
              <a:ext uri="{FF2B5EF4-FFF2-40B4-BE49-F238E27FC236}">
                <a16:creationId xmlns:a16="http://schemas.microsoft.com/office/drawing/2014/main" id="{D71CE445-F40E-852E-7D1B-4F31F9055704}"/>
              </a:ext>
            </a:extLst>
          </p:cNvPr>
          <p:cNvSpPr/>
          <p:nvPr/>
        </p:nvSpPr>
        <p:spPr>
          <a:xfrm>
            <a:off x="240215" y="864141"/>
            <a:ext cx="8704468" cy="568971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cxnSp>
        <p:nvCxnSpPr>
          <p:cNvPr id="8" name="Straight Connector 7">
            <a:extLst>
              <a:ext uri="{FF2B5EF4-FFF2-40B4-BE49-F238E27FC236}">
                <a16:creationId xmlns:a16="http://schemas.microsoft.com/office/drawing/2014/main" id="{B65772EC-961D-1D9E-FF79-D5E12CEE6B4D}"/>
              </a:ext>
            </a:extLst>
          </p:cNvPr>
          <p:cNvCxnSpPr>
            <a:cxnSpLocks/>
          </p:cNvCxnSpPr>
          <p:nvPr/>
        </p:nvCxnSpPr>
        <p:spPr>
          <a:xfrm>
            <a:off x="249700" y="1467333"/>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2D32243E-C3F6-5AF1-CD9D-EA63E12E7EDE}"/>
              </a:ext>
            </a:extLst>
          </p:cNvPr>
          <p:cNvPicPr>
            <a:picLocks noChangeAspect="1"/>
          </p:cNvPicPr>
          <p:nvPr/>
        </p:nvPicPr>
        <p:blipFill>
          <a:blip r:embed="rId4"/>
          <a:stretch>
            <a:fillRect/>
          </a:stretch>
        </p:blipFill>
        <p:spPr>
          <a:xfrm>
            <a:off x="3657599" y="940685"/>
            <a:ext cx="1828800" cy="247650"/>
          </a:xfrm>
          <a:prstGeom prst="rect">
            <a:avLst/>
          </a:prstGeom>
        </p:spPr>
      </p:pic>
      <p:sp>
        <p:nvSpPr>
          <p:cNvPr id="9" name="Rectangle 8">
            <a:extLst>
              <a:ext uri="{FF2B5EF4-FFF2-40B4-BE49-F238E27FC236}">
                <a16:creationId xmlns:a16="http://schemas.microsoft.com/office/drawing/2014/main" id="{625EE845-610B-9C9D-8145-7642766C3104}"/>
              </a:ext>
            </a:extLst>
          </p:cNvPr>
          <p:cNvSpPr/>
          <p:nvPr/>
        </p:nvSpPr>
        <p:spPr>
          <a:xfrm>
            <a:off x="5103413" y="937083"/>
            <a:ext cx="424235" cy="246218"/>
          </a:xfrm>
          <a:prstGeom prst="rect">
            <a:avLst/>
          </a:prstGeom>
          <a:no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pic>
        <p:nvPicPr>
          <p:cNvPr id="41" name="Picture 40">
            <a:extLst>
              <a:ext uri="{FF2B5EF4-FFF2-40B4-BE49-F238E27FC236}">
                <a16:creationId xmlns:a16="http://schemas.microsoft.com/office/drawing/2014/main" id="{E969881A-6E82-856C-5A20-75EAB3E3B159}"/>
              </a:ext>
            </a:extLst>
          </p:cNvPr>
          <p:cNvPicPr>
            <a:picLocks noChangeAspect="1"/>
          </p:cNvPicPr>
          <p:nvPr/>
        </p:nvPicPr>
        <p:blipFill>
          <a:blip r:embed="rId5"/>
          <a:stretch>
            <a:fillRect/>
          </a:stretch>
        </p:blipFill>
        <p:spPr>
          <a:xfrm>
            <a:off x="1326468" y="3517884"/>
            <a:ext cx="2743200" cy="293166"/>
          </a:xfrm>
          <a:prstGeom prst="rect">
            <a:avLst/>
          </a:prstGeom>
        </p:spPr>
      </p:pic>
      <p:sp>
        <p:nvSpPr>
          <p:cNvPr id="16" name="Title 1">
            <a:extLst>
              <a:ext uri="{FF2B5EF4-FFF2-40B4-BE49-F238E27FC236}">
                <a16:creationId xmlns:a16="http://schemas.microsoft.com/office/drawing/2014/main" id="{868292B1-ED29-4618-2A60-8F78AB1A155D}"/>
              </a:ext>
            </a:extLst>
          </p:cNvPr>
          <p:cNvSpPr txBox="1">
            <a:spLocks/>
          </p:cNvSpPr>
          <p:nvPr/>
        </p:nvSpPr>
        <p:spPr>
          <a:xfrm>
            <a:off x="517090" y="1611410"/>
            <a:ext cx="4315977" cy="32676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rgbClr val="7030A0"/>
                </a:solidFill>
                <a:latin typeface="Avenir Next LT Pro Demi"/>
                <a:cs typeface="Calibri Light"/>
              </a:rPr>
              <a:t>Atmospheric Stress Decomposition</a:t>
            </a:r>
          </a:p>
        </p:txBody>
      </p:sp>
      <p:sp>
        <p:nvSpPr>
          <p:cNvPr id="17" name="Rectangle 16">
            <a:extLst>
              <a:ext uri="{FF2B5EF4-FFF2-40B4-BE49-F238E27FC236}">
                <a16:creationId xmlns:a16="http://schemas.microsoft.com/office/drawing/2014/main" id="{FE0768FB-1BED-80BE-71AA-68A2ABD37C37}"/>
              </a:ext>
            </a:extLst>
          </p:cNvPr>
          <p:cNvSpPr/>
          <p:nvPr/>
        </p:nvSpPr>
        <p:spPr>
          <a:xfrm>
            <a:off x="520820" y="1613716"/>
            <a:ext cx="4254892" cy="75257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pic>
        <p:nvPicPr>
          <p:cNvPr id="18" name="Picture 17">
            <a:extLst>
              <a:ext uri="{FF2B5EF4-FFF2-40B4-BE49-F238E27FC236}">
                <a16:creationId xmlns:a16="http://schemas.microsoft.com/office/drawing/2014/main" id="{5DBA2135-2820-8EC4-850C-22C12E97FB8B}"/>
              </a:ext>
            </a:extLst>
          </p:cNvPr>
          <p:cNvPicPr>
            <a:picLocks noChangeAspect="1"/>
          </p:cNvPicPr>
          <p:nvPr/>
        </p:nvPicPr>
        <p:blipFill>
          <a:blip r:embed="rId6"/>
          <a:stretch>
            <a:fillRect/>
          </a:stretch>
        </p:blipFill>
        <p:spPr>
          <a:xfrm>
            <a:off x="2054559" y="2019627"/>
            <a:ext cx="1247775" cy="228600"/>
          </a:xfrm>
          <a:prstGeom prst="rect">
            <a:avLst/>
          </a:prstGeom>
        </p:spPr>
      </p:pic>
      <p:sp>
        <p:nvSpPr>
          <p:cNvPr id="35" name="Title 1">
            <a:extLst>
              <a:ext uri="{FF2B5EF4-FFF2-40B4-BE49-F238E27FC236}">
                <a16:creationId xmlns:a16="http://schemas.microsoft.com/office/drawing/2014/main" id="{5933DBA7-5C4D-574D-3179-FB84A942AEE8}"/>
              </a:ext>
            </a:extLst>
          </p:cNvPr>
          <p:cNvSpPr txBox="1">
            <a:spLocks/>
          </p:cNvSpPr>
          <p:nvPr/>
        </p:nvSpPr>
        <p:spPr>
          <a:xfrm>
            <a:off x="507279" y="3141951"/>
            <a:ext cx="4315977" cy="32676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rgbClr val="7030A0"/>
                </a:solidFill>
                <a:latin typeface="Avenir Next LT Pro Demi"/>
                <a:cs typeface="Calibri Light"/>
              </a:rPr>
              <a:t>Viscous Friction Velocity </a:t>
            </a:r>
            <a:r>
              <a:rPr lang="en-US" sz="1200">
                <a:solidFill>
                  <a:srgbClr val="7030A0"/>
                </a:solidFill>
                <a:latin typeface="Avenir Next LT Pro Demi"/>
                <a:cs typeface="Calibri Light"/>
              </a:rPr>
              <a:t>via Mueller &amp; Veron (2009)</a:t>
            </a:r>
            <a:endParaRPr lang="en-US" sz="1200">
              <a:cs typeface="Calibri"/>
            </a:endParaRPr>
          </a:p>
        </p:txBody>
      </p:sp>
      <p:sp>
        <p:nvSpPr>
          <p:cNvPr id="36" name="Rectangle 35">
            <a:extLst>
              <a:ext uri="{FF2B5EF4-FFF2-40B4-BE49-F238E27FC236}">
                <a16:creationId xmlns:a16="http://schemas.microsoft.com/office/drawing/2014/main" id="{49C0E6E4-AE02-ED78-711E-6EC62CC7272C}"/>
              </a:ext>
            </a:extLst>
          </p:cNvPr>
          <p:cNvSpPr/>
          <p:nvPr/>
        </p:nvSpPr>
        <p:spPr>
          <a:xfrm>
            <a:off x="511009" y="3144257"/>
            <a:ext cx="4264703" cy="122350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pic>
        <p:nvPicPr>
          <p:cNvPr id="47" name="Picture 46">
            <a:extLst>
              <a:ext uri="{FF2B5EF4-FFF2-40B4-BE49-F238E27FC236}">
                <a16:creationId xmlns:a16="http://schemas.microsoft.com/office/drawing/2014/main" id="{B5368301-825D-5CA1-1449-BDBFD6D99A4E}"/>
              </a:ext>
            </a:extLst>
          </p:cNvPr>
          <p:cNvPicPr>
            <a:picLocks noChangeAspect="1"/>
          </p:cNvPicPr>
          <p:nvPr/>
        </p:nvPicPr>
        <p:blipFill>
          <a:blip r:embed="rId7"/>
          <a:stretch>
            <a:fillRect/>
          </a:stretch>
        </p:blipFill>
        <p:spPr>
          <a:xfrm>
            <a:off x="2158291" y="3958905"/>
            <a:ext cx="1138422" cy="294131"/>
          </a:xfrm>
          <a:prstGeom prst="rect">
            <a:avLst/>
          </a:prstGeom>
        </p:spPr>
      </p:pic>
      <p:grpSp>
        <p:nvGrpSpPr>
          <p:cNvPr id="75" name="Group 74">
            <a:extLst>
              <a:ext uri="{FF2B5EF4-FFF2-40B4-BE49-F238E27FC236}">
                <a16:creationId xmlns:a16="http://schemas.microsoft.com/office/drawing/2014/main" id="{F71924F1-41B2-B64F-9831-294DE0527DCC}"/>
              </a:ext>
            </a:extLst>
          </p:cNvPr>
          <p:cNvGrpSpPr/>
          <p:nvPr/>
        </p:nvGrpSpPr>
        <p:grpSpPr>
          <a:xfrm>
            <a:off x="4863433" y="2425736"/>
            <a:ext cx="3807309" cy="676386"/>
            <a:chOff x="4863433" y="2425736"/>
            <a:chExt cx="3807309" cy="676386"/>
          </a:xfrm>
        </p:grpSpPr>
        <p:pic>
          <p:nvPicPr>
            <p:cNvPr id="74" name="Picture 73">
              <a:extLst>
                <a:ext uri="{FF2B5EF4-FFF2-40B4-BE49-F238E27FC236}">
                  <a16:creationId xmlns:a16="http://schemas.microsoft.com/office/drawing/2014/main" id="{DB6F71CD-6779-44E4-B808-A4DBB58AFF0B}"/>
                </a:ext>
              </a:extLst>
            </p:cNvPr>
            <p:cNvPicPr>
              <a:picLocks noChangeAspect="1"/>
            </p:cNvPicPr>
            <p:nvPr/>
          </p:nvPicPr>
          <p:blipFill>
            <a:blip r:embed="rId8"/>
            <a:stretch>
              <a:fillRect/>
            </a:stretch>
          </p:blipFill>
          <p:spPr>
            <a:xfrm>
              <a:off x="5456967" y="2788191"/>
              <a:ext cx="2743200" cy="261257"/>
            </a:xfrm>
            <a:prstGeom prst="rect">
              <a:avLst/>
            </a:prstGeom>
          </p:spPr>
        </p:pic>
        <p:sp>
          <p:nvSpPr>
            <p:cNvPr id="57" name="Title 1">
              <a:extLst>
                <a:ext uri="{FF2B5EF4-FFF2-40B4-BE49-F238E27FC236}">
                  <a16:creationId xmlns:a16="http://schemas.microsoft.com/office/drawing/2014/main" id="{8813F066-8975-7DFA-6476-B1D5CDF4F24C}"/>
                </a:ext>
              </a:extLst>
            </p:cNvPr>
            <p:cNvSpPr txBox="1">
              <a:spLocks/>
            </p:cNvSpPr>
            <p:nvPr/>
          </p:nvSpPr>
          <p:spPr>
            <a:xfrm>
              <a:off x="4863433" y="2425736"/>
              <a:ext cx="3805797" cy="32676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rgbClr val="7030A0"/>
                  </a:solidFill>
                  <a:latin typeface="Avenir Next LT Pro Demi"/>
                  <a:cs typeface="Calibri Light"/>
                </a:rPr>
                <a:t>Form Drag</a:t>
              </a:r>
              <a:endParaRPr lang="en-US"/>
            </a:p>
          </p:txBody>
        </p:sp>
        <p:sp>
          <p:nvSpPr>
            <p:cNvPr id="58" name="Rectangle 57">
              <a:extLst>
                <a:ext uri="{FF2B5EF4-FFF2-40B4-BE49-F238E27FC236}">
                  <a16:creationId xmlns:a16="http://schemas.microsoft.com/office/drawing/2014/main" id="{4CA36DC4-4FD4-523F-595E-56E63403FF19}"/>
                </a:ext>
              </a:extLst>
            </p:cNvPr>
            <p:cNvSpPr/>
            <p:nvPr/>
          </p:nvSpPr>
          <p:spPr>
            <a:xfrm>
              <a:off x="4867163" y="2428042"/>
              <a:ext cx="3803579" cy="67408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grpSp>
      <p:sp>
        <p:nvSpPr>
          <p:cNvPr id="78" name="Arrow: Bent 77">
            <a:extLst>
              <a:ext uri="{FF2B5EF4-FFF2-40B4-BE49-F238E27FC236}">
                <a16:creationId xmlns:a16="http://schemas.microsoft.com/office/drawing/2014/main" id="{A3845200-2D1C-FBA5-A1D5-2DDA60329102}"/>
              </a:ext>
            </a:extLst>
          </p:cNvPr>
          <p:cNvSpPr/>
          <p:nvPr/>
        </p:nvSpPr>
        <p:spPr>
          <a:xfrm rot="5400000" flipH="1">
            <a:off x="6112353" y="1805254"/>
            <a:ext cx="676968" cy="3335793"/>
          </a:xfrm>
          <a:prstGeom prst="bentArrow">
            <a:avLst/>
          </a:prstGeom>
          <a:solidFill>
            <a:srgbClr val="7030A0"/>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Arrow: Bent 78">
            <a:extLst>
              <a:ext uri="{FF2B5EF4-FFF2-40B4-BE49-F238E27FC236}">
                <a16:creationId xmlns:a16="http://schemas.microsoft.com/office/drawing/2014/main" id="{9A20DDDC-82E4-A65A-8609-E52D2358165D}"/>
              </a:ext>
            </a:extLst>
          </p:cNvPr>
          <p:cNvSpPr/>
          <p:nvPr/>
        </p:nvSpPr>
        <p:spPr>
          <a:xfrm rot="10800000" flipV="1">
            <a:off x="4797658" y="1805252"/>
            <a:ext cx="2099586" cy="618102"/>
          </a:xfrm>
          <a:prstGeom prst="bentArrow">
            <a:avLst/>
          </a:prstGeom>
          <a:solidFill>
            <a:srgbClr val="7030A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72910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AB45BCC5-359E-7FCE-F4BD-B971F171FD62}"/>
              </a:ext>
            </a:extLst>
          </p:cNvPr>
          <p:cNvPicPr>
            <a:picLocks noChangeAspect="1"/>
          </p:cNvPicPr>
          <p:nvPr/>
        </p:nvPicPr>
        <p:blipFill>
          <a:blip r:embed="rId2"/>
          <a:stretch>
            <a:fillRect/>
          </a:stretch>
        </p:blipFill>
        <p:spPr>
          <a:xfrm>
            <a:off x="3657599" y="940685"/>
            <a:ext cx="1828800" cy="247650"/>
          </a:xfrm>
          <a:prstGeom prst="rect">
            <a:avLst/>
          </a:prstGeom>
        </p:spPr>
      </p:pic>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cs typeface="Calibri Light"/>
              </a:rPr>
              <a:t>Diffusive Gas Transfer Velocity</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pic>
        <p:nvPicPr>
          <p:cNvPr id="2" name="Picture 1" descr="A diagram of a graph&#10;&#10;Description automatically generated">
            <a:extLst>
              <a:ext uri="{FF2B5EF4-FFF2-40B4-BE49-F238E27FC236}">
                <a16:creationId xmlns:a16="http://schemas.microsoft.com/office/drawing/2014/main" id="{D5D5C6D9-F017-68C6-64D7-77C6D4864A96}"/>
              </a:ext>
            </a:extLst>
          </p:cNvPr>
          <p:cNvPicPr>
            <a:picLocks noChangeAspect="1"/>
          </p:cNvPicPr>
          <p:nvPr/>
        </p:nvPicPr>
        <p:blipFill rotWithShape="1">
          <a:blip r:embed="rId3"/>
          <a:srcRect l="9472" t="4439" r="10051" b="234"/>
          <a:stretch/>
        </p:blipFill>
        <p:spPr>
          <a:xfrm>
            <a:off x="295087" y="2028581"/>
            <a:ext cx="8624569" cy="2816946"/>
          </a:xfrm>
          <a:prstGeom prst="rect">
            <a:avLst/>
          </a:prstGeom>
        </p:spPr>
      </p:pic>
      <p:sp>
        <p:nvSpPr>
          <p:cNvPr id="8" name="Rectangle 7">
            <a:extLst>
              <a:ext uri="{FF2B5EF4-FFF2-40B4-BE49-F238E27FC236}">
                <a16:creationId xmlns:a16="http://schemas.microsoft.com/office/drawing/2014/main" id="{27DA7E7C-AD82-9F87-0DEA-3F7679702E14}"/>
              </a:ext>
            </a:extLst>
          </p:cNvPr>
          <p:cNvSpPr/>
          <p:nvPr/>
        </p:nvSpPr>
        <p:spPr>
          <a:xfrm>
            <a:off x="240481" y="1563800"/>
            <a:ext cx="8702485" cy="375538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14" name="Rectangle 13">
            <a:extLst>
              <a:ext uri="{FF2B5EF4-FFF2-40B4-BE49-F238E27FC236}">
                <a16:creationId xmlns:a16="http://schemas.microsoft.com/office/drawing/2014/main" id="{C95CAAE9-F030-50C5-1D35-6F82876AEDA9}"/>
              </a:ext>
            </a:extLst>
          </p:cNvPr>
          <p:cNvSpPr/>
          <p:nvPr/>
        </p:nvSpPr>
        <p:spPr>
          <a:xfrm>
            <a:off x="240215" y="864141"/>
            <a:ext cx="8694657" cy="60483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5" name="Rectangle 24">
            <a:extLst>
              <a:ext uri="{FF2B5EF4-FFF2-40B4-BE49-F238E27FC236}">
                <a16:creationId xmlns:a16="http://schemas.microsoft.com/office/drawing/2014/main" id="{630114D1-9108-CFC0-7D7F-262BB1E994BD}"/>
              </a:ext>
            </a:extLst>
          </p:cNvPr>
          <p:cNvSpPr/>
          <p:nvPr/>
        </p:nvSpPr>
        <p:spPr>
          <a:xfrm>
            <a:off x="4858135" y="937083"/>
            <a:ext cx="669513" cy="246218"/>
          </a:xfrm>
          <a:prstGeom prst="rect">
            <a:avLst/>
          </a:prstGeom>
          <a:noFill/>
          <a:ln w="127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7" name="Title 1">
            <a:extLst>
              <a:ext uri="{FF2B5EF4-FFF2-40B4-BE49-F238E27FC236}">
                <a16:creationId xmlns:a16="http://schemas.microsoft.com/office/drawing/2014/main" id="{91AC614A-43EA-0D09-D427-04BCEA85E4B2}"/>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a:latin typeface="Avenir Next LT Pro"/>
                <a:ea typeface="+mn-lt"/>
                <a:cs typeface="Calibri" panose="020F0502020204030204"/>
              </a:rPr>
              <a:t>Diffusive flux dominates gas transfer at wind speeds U</a:t>
            </a:r>
            <a:r>
              <a:rPr lang="en-US" sz="1600" baseline="-25000">
                <a:latin typeface="Avenir Next LT Pro"/>
                <a:ea typeface="+mn-lt"/>
                <a:cs typeface="Calibri" panose="020F0502020204030204"/>
              </a:rPr>
              <a:t>10N</a:t>
            </a:r>
            <a:r>
              <a:rPr lang="en-US" sz="1600">
                <a:latin typeface="Avenir Next LT Pro"/>
                <a:ea typeface="+mn-lt"/>
                <a:cs typeface="Calibri" panose="020F0502020204030204"/>
              </a:rPr>
              <a:t> &lt; 13.5 ms</a:t>
            </a:r>
            <a:r>
              <a:rPr lang="en-US" sz="1600" baseline="30000">
                <a:latin typeface="Avenir Next LT Pro"/>
                <a:ea typeface="+mn-lt"/>
                <a:cs typeface="Calibri" panose="020F0502020204030204"/>
              </a:rPr>
              <a:t>-1</a:t>
            </a:r>
            <a:r>
              <a:rPr lang="en-US" sz="1600">
                <a:latin typeface="Avenir Next LT Pro"/>
                <a:ea typeface="+mn-lt"/>
                <a:cs typeface="Calibri" panose="020F0502020204030204"/>
              </a:rPr>
              <a:t> </a:t>
            </a:r>
            <a:endParaRPr lang="en-US">
              <a:cs typeface="Calibri" panose="020F0502020204030204"/>
            </a:endParaRPr>
          </a:p>
          <a:p>
            <a:pPr marL="213995" indent="-213995" algn="just">
              <a:buFont typeface="Arial"/>
              <a:buChar char="•"/>
            </a:pPr>
            <a:r>
              <a:rPr lang="en-US" sz="1600" i="1">
                <a:latin typeface="Avenir Next LT Pro"/>
                <a:ea typeface="+mn-lt"/>
                <a:cs typeface="+mn-lt"/>
              </a:rPr>
              <a:t>k</a:t>
            </a:r>
            <a:r>
              <a:rPr lang="en-US" sz="1600" baseline="-25000">
                <a:latin typeface="Avenir Next LT Pro"/>
                <a:ea typeface="+mn-lt"/>
                <a:cs typeface="+mn-lt"/>
              </a:rPr>
              <a:t>s,param</a:t>
            </a:r>
            <a:r>
              <a:rPr lang="en-US" sz="1600">
                <a:latin typeface="Avenir Next LT Pro"/>
                <a:ea typeface="+mn-lt"/>
                <a:cs typeface="+mn-lt"/>
              </a:rPr>
              <a:t> approximately linear with U</a:t>
            </a:r>
            <a:r>
              <a:rPr lang="en-US" sz="1600" baseline="-25000">
                <a:latin typeface="Avenir Next LT Pro"/>
                <a:ea typeface="+mn-lt"/>
                <a:cs typeface="+mn-lt"/>
              </a:rPr>
              <a:t>10N</a:t>
            </a:r>
            <a:r>
              <a:rPr lang="en-US" sz="1600">
                <a:latin typeface="Avenir Next LT Pro"/>
                <a:ea typeface="+mn-lt"/>
                <a:cs typeface="+mn-lt"/>
              </a:rPr>
              <a:t> via use of </a:t>
            </a:r>
            <a:r>
              <a:rPr lang="en-US" sz="1600" i="1">
                <a:latin typeface="Avenir Next LT Pro"/>
                <a:ea typeface="+mn-lt"/>
                <a:cs typeface="+mn-lt"/>
              </a:rPr>
              <a:t>u</a:t>
            </a:r>
            <a:r>
              <a:rPr lang="en-US" sz="1600" baseline="-25000">
                <a:latin typeface="Avenir Next LT Pro"/>
                <a:ea typeface="+mn-lt"/>
                <a:cs typeface="+mn-lt"/>
              </a:rPr>
              <a:t>*</a:t>
            </a:r>
            <a:r>
              <a:rPr lang="en-US" sz="1600" baseline="-25000">
                <a:ea typeface="+mn-lt"/>
                <a:cs typeface="+mn-lt"/>
              </a:rPr>
              <a:t>ν</a:t>
            </a:r>
            <a:r>
              <a:rPr lang="en-US" sz="1600">
                <a:latin typeface="Avenir Next LT Pro"/>
                <a:ea typeface="+mn-lt"/>
                <a:cs typeface="+mn-lt"/>
              </a:rPr>
              <a:t> (Fairall, et al. 2011)</a:t>
            </a:r>
          </a:p>
          <a:p>
            <a:pPr marL="213995" indent="-213995" algn="just">
              <a:buFont typeface="Arial"/>
              <a:buChar char="•"/>
            </a:pPr>
            <a:r>
              <a:rPr lang="en-US" sz="1600">
                <a:latin typeface="Avenir Next LT Pro"/>
                <a:ea typeface="+mn-lt"/>
                <a:cs typeface="+mn-lt"/>
              </a:rPr>
              <a:t>Diffusive flux alone insufficient at wind speeds U</a:t>
            </a:r>
            <a:r>
              <a:rPr lang="en-US" sz="1600" baseline="-25000">
                <a:latin typeface="Avenir Next LT Pro"/>
                <a:ea typeface="+mn-lt"/>
                <a:cs typeface="+mn-lt"/>
              </a:rPr>
              <a:t>10N</a:t>
            </a:r>
            <a:r>
              <a:rPr lang="en-US" sz="1600">
                <a:latin typeface="Avenir Next LT Pro"/>
                <a:ea typeface="+mn-lt"/>
                <a:cs typeface="+mn-lt"/>
              </a:rPr>
              <a:t> &gt; 8 ms</a:t>
            </a:r>
            <a:r>
              <a:rPr lang="en-US" sz="1600" baseline="30000">
                <a:latin typeface="Avenir Next LT Pro"/>
                <a:ea typeface="+mn-lt"/>
                <a:cs typeface="+mn-lt"/>
              </a:rPr>
              <a:t>-1</a:t>
            </a:r>
            <a:endParaRPr lang="en-US">
              <a:cs typeface="Calibri" panose="020F0502020204030204"/>
            </a:endParaRPr>
          </a:p>
          <a:p>
            <a:pPr marL="213995" indent="-213995" algn="just">
              <a:buFont typeface="Arial"/>
              <a:buChar char="•"/>
            </a:pPr>
            <a:r>
              <a:rPr lang="en-US" sz="1600">
                <a:latin typeface="Avenir Next LT Pro"/>
                <a:ea typeface="+mn-lt"/>
                <a:cs typeface="+mn-lt"/>
              </a:rPr>
              <a:t>Across all wave-ages, PDFs show under-estimation of </a:t>
            </a:r>
            <a:r>
              <a:rPr lang="en-US" sz="1600" i="1">
                <a:latin typeface="Avenir Next LT Pro"/>
                <a:ea typeface="+mn-lt"/>
                <a:cs typeface="+mn-lt"/>
              </a:rPr>
              <a:t>k</a:t>
            </a:r>
            <a:r>
              <a:rPr lang="en-US" sz="1600" baseline="-25000">
                <a:latin typeface="Avenir Next LT Pro"/>
                <a:ea typeface="+mn-lt"/>
                <a:cs typeface="+mn-lt"/>
              </a:rPr>
              <a:t>660</a:t>
            </a:r>
            <a:r>
              <a:rPr lang="en-US" sz="1600">
                <a:latin typeface="Avenir Next LT Pro"/>
                <a:ea typeface="+mn-lt"/>
                <a:cs typeface="+mn-lt"/>
              </a:rPr>
              <a:t> by about 41 percent.</a:t>
            </a:r>
            <a:endParaRPr lang="en-US">
              <a:latin typeface="Avenir Next LT Pro"/>
            </a:endParaRPr>
          </a:p>
        </p:txBody>
      </p:sp>
      <p:sp>
        <p:nvSpPr>
          <p:cNvPr id="30" name="Rectangle 29">
            <a:extLst>
              <a:ext uri="{FF2B5EF4-FFF2-40B4-BE49-F238E27FC236}">
                <a16:creationId xmlns:a16="http://schemas.microsoft.com/office/drawing/2014/main" id="{8C0A4CCF-AB14-60C1-9829-11A1116E9617}"/>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34" name="Title 1">
            <a:extLst>
              <a:ext uri="{FF2B5EF4-FFF2-40B4-BE49-F238E27FC236}">
                <a16:creationId xmlns:a16="http://schemas.microsoft.com/office/drawing/2014/main" id="{B2F27610-62B8-4130-A934-0545D470D505}"/>
              </a:ext>
            </a:extLst>
          </p:cNvPr>
          <p:cNvSpPr txBox="1">
            <a:spLocks/>
          </p:cNvSpPr>
          <p:nvPr/>
        </p:nvSpPr>
        <p:spPr>
          <a:xfrm>
            <a:off x="410918" y="1783299"/>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Overview</a:t>
            </a:r>
            <a:endParaRPr lang="en-US"/>
          </a:p>
        </p:txBody>
      </p:sp>
      <p:sp>
        <p:nvSpPr>
          <p:cNvPr id="35" name="Title 1">
            <a:extLst>
              <a:ext uri="{FF2B5EF4-FFF2-40B4-BE49-F238E27FC236}">
                <a16:creationId xmlns:a16="http://schemas.microsoft.com/office/drawing/2014/main" id="{92FD3A50-2741-787A-DD24-8AAFA61FACB4}"/>
              </a:ext>
            </a:extLst>
          </p:cNvPr>
          <p:cNvSpPr txBox="1">
            <a:spLocks/>
          </p:cNvSpPr>
          <p:nvPr/>
        </p:nvSpPr>
        <p:spPr>
          <a:xfrm>
            <a:off x="3216909" y="1783298"/>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Log-Log vs. Measurements</a:t>
            </a:r>
          </a:p>
        </p:txBody>
      </p:sp>
      <p:sp>
        <p:nvSpPr>
          <p:cNvPr id="36" name="Title 1">
            <a:extLst>
              <a:ext uri="{FF2B5EF4-FFF2-40B4-BE49-F238E27FC236}">
                <a16:creationId xmlns:a16="http://schemas.microsoft.com/office/drawing/2014/main" id="{749ADC0E-C8C0-E569-BCA2-B86753000798}"/>
              </a:ext>
            </a:extLst>
          </p:cNvPr>
          <p:cNvSpPr txBox="1">
            <a:spLocks/>
          </p:cNvSpPr>
          <p:nvPr/>
        </p:nvSpPr>
        <p:spPr>
          <a:xfrm>
            <a:off x="6327046" y="1783298"/>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PDFs by Wave Age</a:t>
            </a:r>
            <a:endParaRPr lang="en-US"/>
          </a:p>
        </p:txBody>
      </p:sp>
      <p:pic>
        <p:nvPicPr>
          <p:cNvPr id="9" name="Picture 8">
            <a:extLst>
              <a:ext uri="{FF2B5EF4-FFF2-40B4-BE49-F238E27FC236}">
                <a16:creationId xmlns:a16="http://schemas.microsoft.com/office/drawing/2014/main" id="{19D534AE-7909-2C08-D3D3-4BECCD7FE3B2}"/>
              </a:ext>
            </a:extLst>
          </p:cNvPr>
          <p:cNvPicPr>
            <a:picLocks noChangeAspect="1"/>
          </p:cNvPicPr>
          <p:nvPr/>
        </p:nvPicPr>
        <p:blipFill>
          <a:blip r:embed="rId4"/>
          <a:stretch>
            <a:fillRect/>
          </a:stretch>
        </p:blipFill>
        <p:spPr>
          <a:xfrm>
            <a:off x="4868297" y="1264503"/>
            <a:ext cx="2458677" cy="169064"/>
          </a:xfrm>
          <a:prstGeom prst="rect">
            <a:avLst/>
          </a:prstGeom>
        </p:spPr>
      </p:pic>
      <p:pic>
        <p:nvPicPr>
          <p:cNvPr id="11" name="Picture 10">
            <a:extLst>
              <a:ext uri="{FF2B5EF4-FFF2-40B4-BE49-F238E27FC236}">
                <a16:creationId xmlns:a16="http://schemas.microsoft.com/office/drawing/2014/main" id="{0958C515-8737-39F6-D9FF-615220EA62D9}"/>
              </a:ext>
            </a:extLst>
          </p:cNvPr>
          <p:cNvPicPr>
            <a:picLocks noChangeAspect="1"/>
          </p:cNvPicPr>
          <p:nvPr/>
        </p:nvPicPr>
        <p:blipFill>
          <a:blip r:embed="rId5"/>
          <a:stretch>
            <a:fillRect/>
          </a:stretch>
        </p:blipFill>
        <p:spPr>
          <a:xfrm>
            <a:off x="1718915" y="1261019"/>
            <a:ext cx="3106212" cy="176033"/>
          </a:xfrm>
          <a:prstGeom prst="rect">
            <a:avLst/>
          </a:prstGeom>
        </p:spPr>
      </p:pic>
    </p:spTree>
    <p:extLst>
      <p:ext uri="{BB962C8B-B14F-4D97-AF65-F5344CB8AC3E}">
        <p14:creationId xmlns:p14="http://schemas.microsoft.com/office/powerpoint/2010/main" val="202801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5B3E81-0111-8D4D-A63C-266FF552E71E}"/>
              </a:ext>
            </a:extLst>
          </p:cNvPr>
          <p:cNvGrpSpPr/>
          <p:nvPr/>
        </p:nvGrpSpPr>
        <p:grpSpPr>
          <a:xfrm>
            <a:off x="497468" y="3946465"/>
            <a:ext cx="4315977" cy="892232"/>
            <a:chOff x="507279" y="4996259"/>
            <a:chExt cx="4315977" cy="892232"/>
          </a:xfrm>
        </p:grpSpPr>
        <p:pic>
          <p:nvPicPr>
            <p:cNvPr id="34" name="Picture 33" descr="A black text on a white background&#10;&#10;Description automatically generated">
              <a:extLst>
                <a:ext uri="{FF2B5EF4-FFF2-40B4-BE49-F238E27FC236}">
                  <a16:creationId xmlns:a16="http://schemas.microsoft.com/office/drawing/2014/main" id="{1D5FAD11-E63D-50EA-368B-7437292B0607}"/>
                </a:ext>
              </a:extLst>
            </p:cNvPr>
            <p:cNvPicPr>
              <a:picLocks noChangeAspect="1"/>
            </p:cNvPicPr>
            <p:nvPr/>
          </p:nvPicPr>
          <p:blipFill>
            <a:blip r:embed="rId2"/>
            <a:stretch>
              <a:fillRect/>
            </a:stretch>
          </p:blipFill>
          <p:spPr>
            <a:xfrm>
              <a:off x="1581927" y="5325517"/>
              <a:ext cx="2114550" cy="523875"/>
            </a:xfrm>
            <a:prstGeom prst="rect">
              <a:avLst/>
            </a:prstGeom>
          </p:spPr>
        </p:pic>
        <p:sp>
          <p:nvSpPr>
            <p:cNvPr id="21" name="Title 1">
              <a:extLst>
                <a:ext uri="{FF2B5EF4-FFF2-40B4-BE49-F238E27FC236}">
                  <a16:creationId xmlns:a16="http://schemas.microsoft.com/office/drawing/2014/main" id="{84E25B01-6351-8612-387D-6D7BC38BB836}"/>
                </a:ext>
              </a:extLst>
            </p:cNvPr>
            <p:cNvSpPr txBox="1">
              <a:spLocks/>
            </p:cNvSpPr>
            <p:nvPr/>
          </p:nvSpPr>
          <p:spPr>
            <a:xfrm>
              <a:off x="507279" y="4996259"/>
              <a:ext cx="4315977" cy="32676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rgbClr val="7030A0"/>
                  </a:solidFill>
                  <a:latin typeface="Avenir Next LT Pro Demi"/>
                  <a:cs typeface="Calibri Light"/>
                </a:rPr>
                <a:t>Effective Air (Void) Fraction</a:t>
              </a:r>
              <a:endParaRPr lang="en-US"/>
            </a:p>
          </p:txBody>
        </p:sp>
        <p:sp>
          <p:nvSpPr>
            <p:cNvPr id="24" name="Rectangle 23">
              <a:extLst>
                <a:ext uri="{FF2B5EF4-FFF2-40B4-BE49-F238E27FC236}">
                  <a16:creationId xmlns:a16="http://schemas.microsoft.com/office/drawing/2014/main" id="{A1C5E32E-15E6-C6D2-5A17-DFDDA6AE57CD}"/>
                </a:ext>
              </a:extLst>
            </p:cNvPr>
            <p:cNvSpPr/>
            <p:nvPr/>
          </p:nvSpPr>
          <p:spPr>
            <a:xfrm>
              <a:off x="511009" y="4998565"/>
              <a:ext cx="4254892" cy="88992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grpSp>
      <p:pic>
        <p:nvPicPr>
          <p:cNvPr id="160" name="Picture 159">
            <a:extLst>
              <a:ext uri="{FF2B5EF4-FFF2-40B4-BE49-F238E27FC236}">
                <a16:creationId xmlns:a16="http://schemas.microsoft.com/office/drawing/2014/main" id="{94847B79-0B51-B2A1-7B72-0621B8E8C7A1}"/>
              </a:ext>
            </a:extLst>
          </p:cNvPr>
          <p:cNvPicPr>
            <a:picLocks noChangeAspect="1"/>
          </p:cNvPicPr>
          <p:nvPr/>
        </p:nvPicPr>
        <p:blipFill>
          <a:blip r:embed="rId3"/>
          <a:stretch>
            <a:fillRect/>
          </a:stretch>
        </p:blipFill>
        <p:spPr>
          <a:xfrm>
            <a:off x="1189112" y="2358285"/>
            <a:ext cx="2900178" cy="355798"/>
          </a:xfrm>
          <a:prstGeom prst="rect">
            <a:avLst/>
          </a:prstGeom>
        </p:spPr>
      </p:pic>
      <p:sp>
        <p:nvSpPr>
          <p:cNvPr id="124" name="Title 1">
            <a:extLst>
              <a:ext uri="{FF2B5EF4-FFF2-40B4-BE49-F238E27FC236}">
                <a16:creationId xmlns:a16="http://schemas.microsoft.com/office/drawing/2014/main" id="{FD9FFB98-2B76-165C-C0DA-5E1B71DFFAA6}"/>
              </a:ext>
            </a:extLst>
          </p:cNvPr>
          <p:cNvSpPr txBox="1">
            <a:spLocks/>
          </p:cNvSpPr>
          <p:nvPr/>
        </p:nvSpPr>
        <p:spPr>
          <a:xfrm>
            <a:off x="507279" y="1944987"/>
            <a:ext cx="4315977" cy="32676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rgbClr val="1500FC"/>
                </a:solidFill>
                <a:latin typeface="Avenir Next LT Pro Demi"/>
                <a:cs typeface="Calibri Light"/>
              </a:rPr>
              <a:t>Growth-Phase Whitecap Fraction</a:t>
            </a:r>
            <a:endParaRPr lang="en-US">
              <a:solidFill>
                <a:srgbClr val="1500FC"/>
              </a:solidFill>
              <a:cs typeface="Calibri"/>
            </a:endParaRPr>
          </a:p>
        </p:txBody>
      </p:sp>
      <p:sp>
        <p:nvSpPr>
          <p:cNvPr id="125" name="Rectangle 124">
            <a:extLst>
              <a:ext uri="{FF2B5EF4-FFF2-40B4-BE49-F238E27FC236}">
                <a16:creationId xmlns:a16="http://schemas.microsoft.com/office/drawing/2014/main" id="{AFFC9A08-38C3-990D-25B1-6429BE1DCCD0}"/>
              </a:ext>
            </a:extLst>
          </p:cNvPr>
          <p:cNvSpPr/>
          <p:nvPr/>
        </p:nvSpPr>
        <p:spPr>
          <a:xfrm>
            <a:off x="511009" y="1947293"/>
            <a:ext cx="4254892" cy="88992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pic>
        <p:nvPicPr>
          <p:cNvPr id="17" name="Picture 16">
            <a:extLst>
              <a:ext uri="{FF2B5EF4-FFF2-40B4-BE49-F238E27FC236}">
                <a16:creationId xmlns:a16="http://schemas.microsoft.com/office/drawing/2014/main" id="{4E2BEBE2-0810-2BD9-43DF-380EE63E7226}"/>
              </a:ext>
            </a:extLst>
          </p:cNvPr>
          <p:cNvPicPr>
            <a:picLocks noChangeAspect="1"/>
          </p:cNvPicPr>
          <p:nvPr/>
        </p:nvPicPr>
        <p:blipFill>
          <a:blip r:embed="rId4"/>
          <a:stretch>
            <a:fillRect/>
          </a:stretch>
        </p:blipFill>
        <p:spPr>
          <a:xfrm>
            <a:off x="2915877" y="957060"/>
            <a:ext cx="3312245" cy="283577"/>
          </a:xfrm>
          <a:prstGeom prst="rect">
            <a:avLst/>
          </a:prstGeom>
        </p:spPr>
      </p:pic>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Bubble-Mediated Gas Transfer Velocity</a:t>
            </a:r>
            <a:r>
              <a:rPr lang="en-US" sz="2000">
                <a:solidFill>
                  <a:srgbClr val="2E75B5"/>
                </a:solidFill>
                <a:latin typeface="Avenir Next LT Pro"/>
                <a:cs typeface="Calibri Light"/>
              </a:rPr>
              <a:t> </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15" name="Rectangle 14">
            <a:extLst>
              <a:ext uri="{FF2B5EF4-FFF2-40B4-BE49-F238E27FC236}">
                <a16:creationId xmlns:a16="http://schemas.microsoft.com/office/drawing/2014/main" id="{D71CE445-F40E-852E-7D1B-4F31F9055704}"/>
              </a:ext>
            </a:extLst>
          </p:cNvPr>
          <p:cNvSpPr/>
          <p:nvPr/>
        </p:nvSpPr>
        <p:spPr>
          <a:xfrm>
            <a:off x="240215" y="864141"/>
            <a:ext cx="8704468" cy="568971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cxnSp>
        <p:nvCxnSpPr>
          <p:cNvPr id="8" name="Straight Connector 7">
            <a:extLst>
              <a:ext uri="{FF2B5EF4-FFF2-40B4-BE49-F238E27FC236}">
                <a16:creationId xmlns:a16="http://schemas.microsoft.com/office/drawing/2014/main" id="{B65772EC-961D-1D9E-FF79-D5E12CEE6B4D}"/>
              </a:ext>
            </a:extLst>
          </p:cNvPr>
          <p:cNvCxnSpPr>
            <a:cxnSpLocks/>
          </p:cNvCxnSpPr>
          <p:nvPr/>
        </p:nvCxnSpPr>
        <p:spPr>
          <a:xfrm>
            <a:off x="249700" y="180091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4" name="Title 1">
            <a:extLst>
              <a:ext uri="{FF2B5EF4-FFF2-40B4-BE49-F238E27FC236}">
                <a16:creationId xmlns:a16="http://schemas.microsoft.com/office/drawing/2014/main" id="{C3013C9E-A084-CCE0-592E-CDD24C2EAE3F}"/>
              </a:ext>
            </a:extLst>
          </p:cNvPr>
          <p:cNvSpPr txBox="1">
            <a:spLocks/>
          </p:cNvSpPr>
          <p:nvPr/>
        </p:nvSpPr>
        <p:spPr>
          <a:xfrm>
            <a:off x="4902678" y="1944989"/>
            <a:ext cx="3776364" cy="32676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rgbClr val="7030A0"/>
                </a:solidFill>
                <a:latin typeface="Avenir Next LT Pro Demi"/>
                <a:cs typeface="Calibri Light"/>
              </a:rPr>
              <a:t>Whitecap Foam Area Evolution</a:t>
            </a:r>
            <a:endParaRPr lang="en-US"/>
          </a:p>
        </p:txBody>
      </p:sp>
      <p:sp>
        <p:nvSpPr>
          <p:cNvPr id="135" name="Rectangle 134">
            <a:extLst>
              <a:ext uri="{FF2B5EF4-FFF2-40B4-BE49-F238E27FC236}">
                <a16:creationId xmlns:a16="http://schemas.microsoft.com/office/drawing/2014/main" id="{58D4CA96-C032-F949-4707-C9E7FF26F280}"/>
              </a:ext>
            </a:extLst>
          </p:cNvPr>
          <p:cNvSpPr/>
          <p:nvPr/>
        </p:nvSpPr>
        <p:spPr>
          <a:xfrm>
            <a:off x="4906408" y="1947295"/>
            <a:ext cx="3774146" cy="44808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pic>
        <p:nvPicPr>
          <p:cNvPr id="139" name="Picture 138">
            <a:extLst>
              <a:ext uri="{FF2B5EF4-FFF2-40B4-BE49-F238E27FC236}">
                <a16:creationId xmlns:a16="http://schemas.microsoft.com/office/drawing/2014/main" id="{44A64F6F-D605-2226-5E9B-82EC1C67F690}"/>
              </a:ext>
            </a:extLst>
          </p:cNvPr>
          <p:cNvPicPr>
            <a:picLocks noChangeAspect="1"/>
          </p:cNvPicPr>
          <p:nvPr/>
        </p:nvPicPr>
        <p:blipFill>
          <a:blip r:embed="rId5"/>
          <a:stretch>
            <a:fillRect/>
          </a:stretch>
        </p:blipFill>
        <p:spPr>
          <a:xfrm>
            <a:off x="4956597" y="2335241"/>
            <a:ext cx="3685071" cy="4061450"/>
          </a:xfrm>
          <a:prstGeom prst="rect">
            <a:avLst/>
          </a:prstGeom>
        </p:spPr>
      </p:pic>
      <p:sp>
        <p:nvSpPr>
          <p:cNvPr id="145" name="TextBox 144">
            <a:extLst>
              <a:ext uri="{FF2B5EF4-FFF2-40B4-BE49-F238E27FC236}">
                <a16:creationId xmlns:a16="http://schemas.microsoft.com/office/drawing/2014/main" id="{269B588D-EA9E-B7E9-21EC-301E743B5902}"/>
              </a:ext>
            </a:extLst>
          </p:cNvPr>
          <p:cNvSpPr txBox="1"/>
          <p:nvPr/>
        </p:nvSpPr>
        <p:spPr>
          <a:xfrm>
            <a:off x="7054222" y="2344866"/>
            <a:ext cx="1369638"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Decay (Degassing)</a:t>
            </a:r>
          </a:p>
        </p:txBody>
      </p:sp>
      <p:grpSp>
        <p:nvGrpSpPr>
          <p:cNvPr id="3" name="Group 2">
            <a:extLst>
              <a:ext uri="{FF2B5EF4-FFF2-40B4-BE49-F238E27FC236}">
                <a16:creationId xmlns:a16="http://schemas.microsoft.com/office/drawing/2014/main" id="{C1DADE3F-8911-F76C-7962-40660942F89E}"/>
              </a:ext>
            </a:extLst>
          </p:cNvPr>
          <p:cNvGrpSpPr/>
          <p:nvPr/>
        </p:nvGrpSpPr>
        <p:grpSpPr>
          <a:xfrm>
            <a:off x="497468" y="2945726"/>
            <a:ext cx="4315977" cy="892232"/>
            <a:chOff x="507279" y="3475529"/>
            <a:chExt cx="4315977" cy="892232"/>
          </a:xfrm>
        </p:grpSpPr>
        <p:pic>
          <p:nvPicPr>
            <p:cNvPr id="2" name="Picture 1">
              <a:extLst>
                <a:ext uri="{FF2B5EF4-FFF2-40B4-BE49-F238E27FC236}">
                  <a16:creationId xmlns:a16="http://schemas.microsoft.com/office/drawing/2014/main" id="{2B65CDC9-AF96-A1BE-09AB-B53ECBE6759C}"/>
                </a:ext>
              </a:extLst>
            </p:cNvPr>
            <p:cNvPicPr>
              <a:picLocks noChangeAspect="1"/>
            </p:cNvPicPr>
            <p:nvPr/>
          </p:nvPicPr>
          <p:blipFill>
            <a:blip r:embed="rId6"/>
            <a:stretch>
              <a:fillRect/>
            </a:stretch>
          </p:blipFill>
          <p:spPr>
            <a:xfrm>
              <a:off x="2072464" y="3807261"/>
              <a:ext cx="1133475" cy="361950"/>
            </a:xfrm>
            <a:prstGeom prst="rect">
              <a:avLst/>
            </a:prstGeom>
          </p:spPr>
        </p:pic>
        <p:sp>
          <p:nvSpPr>
            <p:cNvPr id="18" name="Title 1">
              <a:extLst>
                <a:ext uri="{FF2B5EF4-FFF2-40B4-BE49-F238E27FC236}">
                  <a16:creationId xmlns:a16="http://schemas.microsoft.com/office/drawing/2014/main" id="{B4893E2D-95F3-8B36-F02D-0345630B43AF}"/>
                </a:ext>
              </a:extLst>
            </p:cNvPr>
            <p:cNvSpPr txBox="1">
              <a:spLocks/>
            </p:cNvSpPr>
            <p:nvPr/>
          </p:nvSpPr>
          <p:spPr>
            <a:xfrm>
              <a:off x="507279" y="3475529"/>
              <a:ext cx="4315977" cy="32676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rgbClr val="7030A0"/>
                  </a:solidFill>
                  <a:latin typeface="Avenir Next LT Pro Demi"/>
                  <a:cs typeface="Calibri Light"/>
                </a:rPr>
                <a:t>Entrainment Velocity</a:t>
              </a:r>
              <a:endParaRPr lang="en-US"/>
            </a:p>
          </p:txBody>
        </p:sp>
        <p:sp>
          <p:nvSpPr>
            <p:cNvPr id="20" name="Rectangle 19">
              <a:extLst>
                <a:ext uri="{FF2B5EF4-FFF2-40B4-BE49-F238E27FC236}">
                  <a16:creationId xmlns:a16="http://schemas.microsoft.com/office/drawing/2014/main" id="{9FB05AFB-9701-CE6D-DBBB-3EFF6F328F6A}"/>
                </a:ext>
              </a:extLst>
            </p:cNvPr>
            <p:cNvSpPr/>
            <p:nvPr/>
          </p:nvSpPr>
          <p:spPr>
            <a:xfrm>
              <a:off x="511009" y="3477835"/>
              <a:ext cx="4254892" cy="88992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grpSp>
      <p:sp>
        <p:nvSpPr>
          <p:cNvPr id="12" name="Rectangle 11">
            <a:extLst>
              <a:ext uri="{FF2B5EF4-FFF2-40B4-BE49-F238E27FC236}">
                <a16:creationId xmlns:a16="http://schemas.microsoft.com/office/drawing/2014/main" id="{AC4B5A7A-1A49-525F-DFA6-BEF6CE409399}"/>
              </a:ext>
            </a:extLst>
          </p:cNvPr>
          <p:cNvSpPr/>
          <p:nvPr/>
        </p:nvSpPr>
        <p:spPr>
          <a:xfrm>
            <a:off x="4397012" y="956705"/>
            <a:ext cx="1719306" cy="275651"/>
          </a:xfrm>
          <a:prstGeom prst="rect">
            <a:avLst/>
          </a:prstGeom>
          <a:noFill/>
          <a:ln w="127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0000"/>
              </a:solidFill>
              <a:latin typeface="Avenir Next LT Pro"/>
            </a:endParaRPr>
          </a:p>
        </p:txBody>
      </p:sp>
      <p:sp>
        <p:nvSpPr>
          <p:cNvPr id="16" name="Rectangle 15">
            <a:extLst>
              <a:ext uri="{FF2B5EF4-FFF2-40B4-BE49-F238E27FC236}">
                <a16:creationId xmlns:a16="http://schemas.microsoft.com/office/drawing/2014/main" id="{2801638B-C3C9-FBC9-5E52-F5E406517543}"/>
              </a:ext>
            </a:extLst>
          </p:cNvPr>
          <p:cNvSpPr/>
          <p:nvPr/>
        </p:nvSpPr>
        <p:spPr>
          <a:xfrm>
            <a:off x="5627855" y="3473257"/>
            <a:ext cx="536463" cy="2361599"/>
          </a:xfrm>
          <a:prstGeom prst="rect">
            <a:avLst/>
          </a:prstGeom>
          <a:noFill/>
          <a:ln w="28575">
            <a:solidFill>
              <a:srgbClr val="1500FC"/>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pic>
        <p:nvPicPr>
          <p:cNvPr id="23" name="Picture 22">
            <a:extLst>
              <a:ext uri="{FF2B5EF4-FFF2-40B4-BE49-F238E27FC236}">
                <a16:creationId xmlns:a16="http://schemas.microsoft.com/office/drawing/2014/main" id="{077292CD-ECEC-ABB5-70A9-4ECFD6D076E7}"/>
              </a:ext>
            </a:extLst>
          </p:cNvPr>
          <p:cNvPicPr>
            <a:picLocks noChangeAspect="1"/>
          </p:cNvPicPr>
          <p:nvPr/>
        </p:nvPicPr>
        <p:blipFill>
          <a:blip r:embed="rId7"/>
          <a:stretch>
            <a:fillRect/>
          </a:stretch>
        </p:blipFill>
        <p:spPr>
          <a:xfrm>
            <a:off x="6008722" y="5938756"/>
            <a:ext cx="285750" cy="200025"/>
          </a:xfrm>
          <a:prstGeom prst="rect">
            <a:avLst/>
          </a:prstGeom>
        </p:spPr>
      </p:pic>
      <p:grpSp>
        <p:nvGrpSpPr>
          <p:cNvPr id="28" name="Group 27">
            <a:extLst>
              <a:ext uri="{FF2B5EF4-FFF2-40B4-BE49-F238E27FC236}">
                <a16:creationId xmlns:a16="http://schemas.microsoft.com/office/drawing/2014/main" id="{76B0E6A2-27B6-EE4B-AA95-2C89BD11F8BC}"/>
              </a:ext>
            </a:extLst>
          </p:cNvPr>
          <p:cNvGrpSpPr/>
          <p:nvPr/>
        </p:nvGrpSpPr>
        <p:grpSpPr>
          <a:xfrm>
            <a:off x="796666" y="1336107"/>
            <a:ext cx="7550667" cy="389558"/>
            <a:chOff x="796666" y="1336107"/>
            <a:chExt cx="7550667" cy="389558"/>
          </a:xfrm>
        </p:grpSpPr>
        <p:pic>
          <p:nvPicPr>
            <p:cNvPr id="11" name="Picture 10">
              <a:extLst>
                <a:ext uri="{FF2B5EF4-FFF2-40B4-BE49-F238E27FC236}">
                  <a16:creationId xmlns:a16="http://schemas.microsoft.com/office/drawing/2014/main" id="{BA4330FD-5717-4B1A-7B87-999DF55E87BA}"/>
                </a:ext>
              </a:extLst>
            </p:cNvPr>
            <p:cNvPicPr>
              <a:picLocks noChangeAspect="1"/>
            </p:cNvPicPr>
            <p:nvPr/>
          </p:nvPicPr>
          <p:blipFill>
            <a:blip r:embed="rId8"/>
            <a:stretch>
              <a:fillRect/>
            </a:stretch>
          </p:blipFill>
          <p:spPr>
            <a:xfrm>
              <a:off x="5447155" y="1336107"/>
              <a:ext cx="2900178" cy="173022"/>
            </a:xfrm>
            <a:prstGeom prst="rect">
              <a:avLst/>
            </a:prstGeom>
          </p:spPr>
        </p:pic>
        <p:pic>
          <p:nvPicPr>
            <p:cNvPr id="13" name="Picture 12">
              <a:extLst>
                <a:ext uri="{FF2B5EF4-FFF2-40B4-BE49-F238E27FC236}">
                  <a16:creationId xmlns:a16="http://schemas.microsoft.com/office/drawing/2014/main" id="{F6E5F47D-B0C7-0851-7F79-9807614235A5}"/>
                </a:ext>
              </a:extLst>
            </p:cNvPr>
            <p:cNvPicPr>
              <a:picLocks noChangeAspect="1"/>
            </p:cNvPicPr>
            <p:nvPr/>
          </p:nvPicPr>
          <p:blipFill>
            <a:blip r:embed="rId9"/>
            <a:stretch>
              <a:fillRect/>
            </a:stretch>
          </p:blipFill>
          <p:spPr>
            <a:xfrm>
              <a:off x="796666" y="1340186"/>
              <a:ext cx="4577886" cy="174674"/>
            </a:xfrm>
            <a:prstGeom prst="rect">
              <a:avLst/>
            </a:prstGeom>
          </p:spPr>
        </p:pic>
        <p:grpSp>
          <p:nvGrpSpPr>
            <p:cNvPr id="14" name="Group 13">
              <a:extLst>
                <a:ext uri="{FF2B5EF4-FFF2-40B4-BE49-F238E27FC236}">
                  <a16:creationId xmlns:a16="http://schemas.microsoft.com/office/drawing/2014/main" id="{335AB0EA-BF56-CC94-ECC7-037C2C14E2C0}"/>
                </a:ext>
              </a:extLst>
            </p:cNvPr>
            <p:cNvGrpSpPr/>
            <p:nvPr/>
          </p:nvGrpSpPr>
          <p:grpSpPr>
            <a:xfrm>
              <a:off x="1620804" y="1551262"/>
              <a:ext cx="5892581" cy="174403"/>
              <a:chOff x="1395147" y="1894652"/>
              <a:chExt cx="5892581" cy="174403"/>
            </a:xfrm>
          </p:grpSpPr>
          <p:pic>
            <p:nvPicPr>
              <p:cNvPr id="19" name="Picture 18">
                <a:extLst>
                  <a:ext uri="{FF2B5EF4-FFF2-40B4-BE49-F238E27FC236}">
                    <a16:creationId xmlns:a16="http://schemas.microsoft.com/office/drawing/2014/main" id="{4C4080E7-2C77-A286-66B0-9360BA10C965}"/>
                  </a:ext>
                </a:extLst>
              </p:cNvPr>
              <p:cNvPicPr>
                <a:picLocks noChangeAspect="1"/>
              </p:cNvPicPr>
              <p:nvPr/>
            </p:nvPicPr>
            <p:blipFill>
              <a:blip r:embed="rId10"/>
              <a:stretch>
                <a:fillRect/>
              </a:stretch>
            </p:blipFill>
            <p:spPr>
              <a:xfrm>
                <a:off x="1395147" y="1896436"/>
                <a:ext cx="2929612" cy="170835"/>
              </a:xfrm>
              <a:prstGeom prst="rect">
                <a:avLst/>
              </a:prstGeom>
            </p:spPr>
          </p:pic>
          <p:pic>
            <p:nvPicPr>
              <p:cNvPr id="25" name="Picture 24">
                <a:extLst>
                  <a:ext uri="{FF2B5EF4-FFF2-40B4-BE49-F238E27FC236}">
                    <a16:creationId xmlns:a16="http://schemas.microsoft.com/office/drawing/2014/main" id="{C986A6A4-1F85-6EB4-E954-323F02106944}"/>
                  </a:ext>
                </a:extLst>
              </p:cNvPr>
              <p:cNvPicPr>
                <a:picLocks noChangeAspect="1"/>
              </p:cNvPicPr>
              <p:nvPr/>
            </p:nvPicPr>
            <p:blipFill>
              <a:blip r:embed="rId11"/>
              <a:stretch>
                <a:fillRect/>
              </a:stretch>
            </p:blipFill>
            <p:spPr>
              <a:xfrm>
                <a:off x="4387550" y="1894652"/>
                <a:ext cx="2900178" cy="174403"/>
              </a:xfrm>
              <a:prstGeom prst="rect">
                <a:avLst/>
              </a:prstGeom>
            </p:spPr>
          </p:pic>
        </p:grpSp>
      </p:grpSp>
    </p:spTree>
    <p:extLst>
      <p:ext uri="{BB962C8B-B14F-4D97-AF65-F5344CB8AC3E}">
        <p14:creationId xmlns:p14="http://schemas.microsoft.com/office/powerpoint/2010/main" val="91143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4B509D-AD2E-662D-04EE-C7F80D086D96}"/>
              </a:ext>
            </a:extLst>
          </p:cNvPr>
          <p:cNvPicPr>
            <a:picLocks noChangeAspect="1"/>
          </p:cNvPicPr>
          <p:nvPr/>
        </p:nvPicPr>
        <p:blipFill rotWithShape="1">
          <a:blip r:embed="rId2"/>
          <a:srcRect l="9136" r="36233" b="531"/>
          <a:stretch/>
        </p:blipFill>
        <p:spPr>
          <a:xfrm>
            <a:off x="1559955" y="2235515"/>
            <a:ext cx="6022824" cy="3021389"/>
          </a:xfrm>
          <a:prstGeom prst="rect">
            <a:avLst/>
          </a:prstGeom>
        </p:spPr>
      </p:pic>
      <p:sp>
        <p:nvSpPr>
          <p:cNvPr id="54" name="Title 1">
            <a:extLst>
              <a:ext uri="{FF2B5EF4-FFF2-40B4-BE49-F238E27FC236}">
                <a16:creationId xmlns:a16="http://schemas.microsoft.com/office/drawing/2014/main" id="{76FD35F2-C614-7F9A-7D9B-0EBECA8DD70B}"/>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err="1">
                <a:latin typeface="Avenir Next LT Pro"/>
                <a:ea typeface="+mn-lt"/>
                <a:cs typeface="Calibri" panose="020F0502020204030204"/>
              </a:rPr>
              <a:t>a</a:t>
            </a:r>
            <a:r>
              <a:rPr lang="en-US" sz="1600" baseline="-25000" err="1">
                <a:latin typeface="Avenir Next LT Pro"/>
                <a:ea typeface="+mn-lt"/>
                <a:cs typeface="Calibri" panose="020F0502020204030204"/>
              </a:rPr>
              <a:t>eff</a:t>
            </a:r>
            <a:r>
              <a:rPr lang="en-US" sz="1600">
                <a:latin typeface="Avenir Next LT Pro"/>
                <a:ea typeface="+mn-lt"/>
                <a:cs typeface="Calibri" panose="020F0502020204030204"/>
              </a:rPr>
              <a:t> = 0.2 choice within reported values from literature (0.012 - 0.37)</a:t>
            </a:r>
            <a:endParaRPr lang="en-US" sz="1600">
              <a:latin typeface="Avenir Next LT Pro"/>
              <a:cs typeface="Calibri" panose="020F0502020204030204"/>
            </a:endParaRPr>
          </a:p>
          <a:p>
            <a:pPr marL="213995" indent="-213995" algn="just">
              <a:buFont typeface="Arial"/>
              <a:buChar char="•"/>
            </a:pPr>
            <a:r>
              <a:rPr lang="en-US" sz="1600">
                <a:latin typeface="Avenir Next LT Pro"/>
                <a:ea typeface="+mn-lt"/>
                <a:cs typeface="+mn-lt"/>
              </a:rPr>
              <a:t>w</a:t>
            </a:r>
            <a:r>
              <a:rPr lang="en-US" sz="1600" baseline="-25000">
                <a:latin typeface="Avenir Next LT Pro"/>
                <a:ea typeface="+mn-lt"/>
                <a:cs typeface="+mn-lt"/>
              </a:rPr>
              <a:t>ent</a:t>
            </a:r>
            <a:r>
              <a:rPr lang="en-US" sz="1600">
                <a:latin typeface="Avenir Next LT Pro"/>
                <a:ea typeface="+mn-lt"/>
                <a:cs typeface="+mn-lt"/>
              </a:rPr>
              <a:t> = 0.069 from PDFs, 0.065 from MVCO, we use 0.066 m s</a:t>
            </a:r>
            <a:r>
              <a:rPr lang="en-US" sz="1600" baseline="30000">
                <a:latin typeface="Avenir Next LT Pro"/>
                <a:ea typeface="+mn-lt"/>
                <a:cs typeface="+mn-lt"/>
              </a:rPr>
              <a:t>-1</a:t>
            </a:r>
            <a:endParaRPr lang="en-US" sz="1600">
              <a:latin typeface="Avenir Next LT Pro"/>
              <a:ea typeface="+mn-lt"/>
              <a:cs typeface="+mn-lt"/>
            </a:endParaRPr>
          </a:p>
          <a:p>
            <a:pPr marL="213995" indent="-213995" algn="just">
              <a:buFont typeface="Arial"/>
              <a:buChar char="•"/>
            </a:pPr>
            <a:r>
              <a:rPr lang="en-US" sz="1600" err="1">
                <a:latin typeface="Avenir Next LT Pro"/>
                <a:ea typeface="+mn-lt"/>
                <a:cs typeface="+mn-lt"/>
              </a:rPr>
              <a:t>W</a:t>
            </a:r>
            <a:r>
              <a:rPr lang="en-US" sz="1600" baseline="-25000" err="1">
                <a:latin typeface="Avenir Next LT Pro"/>
                <a:ea typeface="+mn-lt"/>
                <a:cs typeface="+mn-lt"/>
              </a:rPr>
              <a:t>growth</a:t>
            </a:r>
            <a:r>
              <a:rPr lang="en-US" sz="1600">
                <a:latin typeface="Avenir Next LT Pro"/>
                <a:ea typeface="+mn-lt"/>
                <a:cs typeface="+mn-lt"/>
              </a:rPr>
              <a:t> follows shape of observed W(</a:t>
            </a:r>
            <a:r>
              <a:rPr lang="en-US" sz="1600" i="1">
                <a:latin typeface="Avenir Next LT Pro"/>
                <a:ea typeface="+mn-lt"/>
                <a:cs typeface="+mn-lt"/>
              </a:rPr>
              <a:t>U</a:t>
            </a:r>
            <a:r>
              <a:rPr lang="en-US" sz="1600" baseline="-25000">
                <a:latin typeface="Avenir Next LT Pro"/>
                <a:ea typeface="+mn-lt"/>
                <a:cs typeface="+mn-lt"/>
              </a:rPr>
              <a:t>10N</a:t>
            </a:r>
            <a:r>
              <a:rPr lang="en-US" sz="1600">
                <a:latin typeface="Avenir Next LT Pro"/>
                <a:ea typeface="+mn-lt"/>
                <a:cs typeface="+mn-lt"/>
              </a:rPr>
              <a:t>) seen in literature</a:t>
            </a:r>
            <a:endParaRPr lang="en-US">
              <a:latin typeface="Avenir Next LT Pro"/>
              <a:ea typeface="+mn-lt"/>
              <a:cs typeface="+mn-lt"/>
            </a:endParaRPr>
          </a:p>
          <a:p>
            <a:pPr marL="213995" indent="-213995" algn="just">
              <a:buFont typeface="Arial"/>
              <a:buChar char="•"/>
            </a:pPr>
            <a:r>
              <a:rPr lang="en-US" sz="1600">
                <a:latin typeface="Avenir Next LT Pro"/>
                <a:ea typeface="+mn-lt"/>
                <a:cs typeface="+mn-lt"/>
              </a:rPr>
              <a:t>Larger wave-ocean energy flux at higher winds and slope transition near U</a:t>
            </a:r>
            <a:r>
              <a:rPr lang="en-US" sz="1600" baseline="-25000">
                <a:latin typeface="Avenir Next LT Pro"/>
                <a:ea typeface="+mn-lt"/>
                <a:cs typeface="+mn-lt"/>
              </a:rPr>
              <a:t>10N</a:t>
            </a:r>
            <a:r>
              <a:rPr lang="en-US" sz="1600">
                <a:latin typeface="Avenir Next LT Pro"/>
                <a:ea typeface="+mn-lt"/>
                <a:cs typeface="+mn-lt"/>
              </a:rPr>
              <a:t> = 7 m s</a:t>
            </a:r>
            <a:r>
              <a:rPr lang="en-US" sz="1600" baseline="30000">
                <a:latin typeface="Avenir Next LT Pro"/>
                <a:ea typeface="+mn-lt"/>
                <a:cs typeface="+mn-lt"/>
              </a:rPr>
              <a:t>-1</a:t>
            </a:r>
            <a:r>
              <a:rPr lang="en-US" sz="1600">
                <a:latin typeface="Avenir Next LT Pro"/>
                <a:ea typeface="+mn-lt"/>
                <a:cs typeface="+mn-lt"/>
              </a:rPr>
              <a:t> </a:t>
            </a:r>
            <a:endParaRPr lang="en-US">
              <a:latin typeface="Avenir Next LT Pro"/>
            </a:endParaRPr>
          </a:p>
        </p:txBody>
      </p:sp>
      <p:pic>
        <p:nvPicPr>
          <p:cNvPr id="17" name="Picture 16">
            <a:extLst>
              <a:ext uri="{FF2B5EF4-FFF2-40B4-BE49-F238E27FC236}">
                <a16:creationId xmlns:a16="http://schemas.microsoft.com/office/drawing/2014/main" id="{4E2BEBE2-0810-2BD9-43DF-380EE63E7226}"/>
              </a:ext>
            </a:extLst>
          </p:cNvPr>
          <p:cNvPicPr>
            <a:picLocks noChangeAspect="1"/>
          </p:cNvPicPr>
          <p:nvPr/>
        </p:nvPicPr>
        <p:blipFill>
          <a:blip r:embed="rId3"/>
          <a:stretch>
            <a:fillRect/>
          </a:stretch>
        </p:blipFill>
        <p:spPr>
          <a:xfrm>
            <a:off x="2915877" y="957060"/>
            <a:ext cx="3312245" cy="283577"/>
          </a:xfrm>
          <a:prstGeom prst="rect">
            <a:avLst/>
          </a:prstGeom>
        </p:spPr>
      </p:pic>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Bubble-Mediated Gas Transfer Velocity</a:t>
            </a:r>
            <a:r>
              <a:rPr lang="en-US" sz="2000">
                <a:solidFill>
                  <a:srgbClr val="2E75B5"/>
                </a:solidFill>
                <a:latin typeface="Avenir Next LT Pro"/>
                <a:cs typeface="Calibri Light"/>
              </a:rPr>
              <a:t> </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15" name="Rectangle 14">
            <a:extLst>
              <a:ext uri="{FF2B5EF4-FFF2-40B4-BE49-F238E27FC236}">
                <a16:creationId xmlns:a16="http://schemas.microsoft.com/office/drawing/2014/main" id="{D71CE445-F40E-852E-7D1B-4F31F9055704}"/>
              </a:ext>
            </a:extLst>
          </p:cNvPr>
          <p:cNvSpPr/>
          <p:nvPr/>
        </p:nvSpPr>
        <p:spPr>
          <a:xfrm>
            <a:off x="240215" y="864141"/>
            <a:ext cx="8704468" cy="94111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37" name="Rectangle 36">
            <a:extLst>
              <a:ext uri="{FF2B5EF4-FFF2-40B4-BE49-F238E27FC236}">
                <a16:creationId xmlns:a16="http://schemas.microsoft.com/office/drawing/2014/main" id="{79DD3847-B8D2-6844-1CB6-68096F251B1D}"/>
              </a:ext>
            </a:extLst>
          </p:cNvPr>
          <p:cNvSpPr/>
          <p:nvPr/>
        </p:nvSpPr>
        <p:spPr>
          <a:xfrm>
            <a:off x="240481" y="1897379"/>
            <a:ext cx="8702485" cy="342180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0" name="Rectangle 39">
            <a:extLst>
              <a:ext uri="{FF2B5EF4-FFF2-40B4-BE49-F238E27FC236}">
                <a16:creationId xmlns:a16="http://schemas.microsoft.com/office/drawing/2014/main" id="{0B4A3578-0259-7AA7-FC4C-C683D8D8C4F5}"/>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6" name="Title 1">
            <a:extLst>
              <a:ext uri="{FF2B5EF4-FFF2-40B4-BE49-F238E27FC236}">
                <a16:creationId xmlns:a16="http://schemas.microsoft.com/office/drawing/2014/main" id="{9DCB43D0-BAA5-96C0-8380-5160D783BE0A}"/>
              </a:ext>
            </a:extLst>
          </p:cNvPr>
          <p:cNvSpPr txBox="1">
            <a:spLocks/>
          </p:cNvSpPr>
          <p:nvPr/>
        </p:nvSpPr>
        <p:spPr>
          <a:xfrm>
            <a:off x="1774669" y="2008956"/>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Observed w</a:t>
            </a:r>
            <a:r>
              <a:rPr lang="en-US" sz="1400" baseline="-25000">
                <a:solidFill>
                  <a:srgbClr val="0070C0"/>
                </a:solidFill>
                <a:latin typeface="Avenir Next LT Pro"/>
              </a:rPr>
              <a:t>ent</a:t>
            </a:r>
            <a:r>
              <a:rPr lang="en-US" sz="1400">
                <a:solidFill>
                  <a:srgbClr val="0070C0"/>
                </a:solidFill>
                <a:latin typeface="Avenir Next LT Pro"/>
              </a:rPr>
              <a:t> PDFs</a:t>
            </a:r>
          </a:p>
        </p:txBody>
      </p:sp>
      <p:sp>
        <p:nvSpPr>
          <p:cNvPr id="52" name="Title 1">
            <a:extLst>
              <a:ext uri="{FF2B5EF4-FFF2-40B4-BE49-F238E27FC236}">
                <a16:creationId xmlns:a16="http://schemas.microsoft.com/office/drawing/2014/main" id="{AB01DBEE-7909-4FA7-F3AC-B5AB9998E7AB}"/>
              </a:ext>
            </a:extLst>
          </p:cNvPr>
          <p:cNvSpPr txBox="1">
            <a:spLocks/>
          </p:cNvSpPr>
          <p:nvPr/>
        </p:nvSpPr>
        <p:spPr>
          <a:xfrm>
            <a:off x="4825938" y="2008955"/>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Modeled W</a:t>
            </a:r>
            <a:r>
              <a:rPr lang="en-US" sz="1400" baseline="-25000">
                <a:solidFill>
                  <a:srgbClr val="0070C0"/>
                </a:solidFill>
                <a:latin typeface="Avenir Next LT Pro"/>
              </a:rPr>
              <a:t>growth</a:t>
            </a:r>
            <a:endParaRPr lang="en-US" baseline="-25000"/>
          </a:p>
        </p:txBody>
      </p:sp>
      <p:sp>
        <p:nvSpPr>
          <p:cNvPr id="3" name="Rectangle 2">
            <a:extLst>
              <a:ext uri="{FF2B5EF4-FFF2-40B4-BE49-F238E27FC236}">
                <a16:creationId xmlns:a16="http://schemas.microsoft.com/office/drawing/2014/main" id="{B251563B-F3AF-3857-E111-A405D81FE722}"/>
              </a:ext>
            </a:extLst>
          </p:cNvPr>
          <p:cNvSpPr/>
          <p:nvPr/>
        </p:nvSpPr>
        <p:spPr>
          <a:xfrm>
            <a:off x="4004565" y="937083"/>
            <a:ext cx="2111753" cy="324706"/>
          </a:xfrm>
          <a:prstGeom prst="rect">
            <a:avLst/>
          </a:prstGeom>
          <a:noFill/>
          <a:ln w="127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0000"/>
              </a:solidFill>
              <a:latin typeface="Avenir Next LT Pro"/>
            </a:endParaRPr>
          </a:p>
        </p:txBody>
      </p:sp>
      <p:grpSp>
        <p:nvGrpSpPr>
          <p:cNvPr id="19" name="Group 18">
            <a:extLst>
              <a:ext uri="{FF2B5EF4-FFF2-40B4-BE49-F238E27FC236}">
                <a16:creationId xmlns:a16="http://schemas.microsoft.com/office/drawing/2014/main" id="{91C5B504-FAE4-E086-980D-2FBFC30E651B}"/>
              </a:ext>
            </a:extLst>
          </p:cNvPr>
          <p:cNvGrpSpPr/>
          <p:nvPr/>
        </p:nvGrpSpPr>
        <p:grpSpPr>
          <a:xfrm>
            <a:off x="796666" y="1336107"/>
            <a:ext cx="7550667" cy="389558"/>
            <a:chOff x="796666" y="1336107"/>
            <a:chExt cx="7550667" cy="389558"/>
          </a:xfrm>
        </p:grpSpPr>
        <p:pic>
          <p:nvPicPr>
            <p:cNvPr id="12" name="Picture 11">
              <a:extLst>
                <a:ext uri="{FF2B5EF4-FFF2-40B4-BE49-F238E27FC236}">
                  <a16:creationId xmlns:a16="http://schemas.microsoft.com/office/drawing/2014/main" id="{F3D02EB2-1DD6-BF15-9C63-9E57A8745C60}"/>
                </a:ext>
              </a:extLst>
            </p:cNvPr>
            <p:cNvPicPr>
              <a:picLocks noChangeAspect="1"/>
            </p:cNvPicPr>
            <p:nvPr/>
          </p:nvPicPr>
          <p:blipFill>
            <a:blip r:embed="rId4"/>
            <a:stretch>
              <a:fillRect/>
            </a:stretch>
          </p:blipFill>
          <p:spPr>
            <a:xfrm>
              <a:off x="5447155" y="1336107"/>
              <a:ext cx="2900178" cy="173022"/>
            </a:xfrm>
            <a:prstGeom prst="rect">
              <a:avLst/>
            </a:prstGeom>
          </p:spPr>
        </p:pic>
        <p:pic>
          <p:nvPicPr>
            <p:cNvPr id="13" name="Picture 12">
              <a:extLst>
                <a:ext uri="{FF2B5EF4-FFF2-40B4-BE49-F238E27FC236}">
                  <a16:creationId xmlns:a16="http://schemas.microsoft.com/office/drawing/2014/main" id="{5FC5D4DF-C4C3-6A12-B75A-93BF32496BA8}"/>
                </a:ext>
              </a:extLst>
            </p:cNvPr>
            <p:cNvPicPr>
              <a:picLocks noChangeAspect="1"/>
            </p:cNvPicPr>
            <p:nvPr/>
          </p:nvPicPr>
          <p:blipFill>
            <a:blip r:embed="rId5"/>
            <a:stretch>
              <a:fillRect/>
            </a:stretch>
          </p:blipFill>
          <p:spPr>
            <a:xfrm>
              <a:off x="796666" y="1340186"/>
              <a:ext cx="4577886" cy="174674"/>
            </a:xfrm>
            <a:prstGeom prst="rect">
              <a:avLst/>
            </a:prstGeom>
          </p:spPr>
        </p:pic>
        <p:grpSp>
          <p:nvGrpSpPr>
            <p:cNvPr id="14" name="Group 13">
              <a:extLst>
                <a:ext uri="{FF2B5EF4-FFF2-40B4-BE49-F238E27FC236}">
                  <a16:creationId xmlns:a16="http://schemas.microsoft.com/office/drawing/2014/main" id="{3910B10B-0510-5869-1E06-967013565D17}"/>
                </a:ext>
              </a:extLst>
            </p:cNvPr>
            <p:cNvGrpSpPr/>
            <p:nvPr/>
          </p:nvGrpSpPr>
          <p:grpSpPr>
            <a:xfrm>
              <a:off x="1620804" y="1551262"/>
              <a:ext cx="5892581" cy="174403"/>
              <a:chOff x="1395147" y="1894652"/>
              <a:chExt cx="5892581" cy="174403"/>
            </a:xfrm>
          </p:grpSpPr>
          <p:pic>
            <p:nvPicPr>
              <p:cNvPr id="16" name="Picture 15">
                <a:extLst>
                  <a:ext uri="{FF2B5EF4-FFF2-40B4-BE49-F238E27FC236}">
                    <a16:creationId xmlns:a16="http://schemas.microsoft.com/office/drawing/2014/main" id="{201FDA70-63BD-D585-4D36-D6B9BBDBE0F8}"/>
                  </a:ext>
                </a:extLst>
              </p:cNvPr>
              <p:cNvPicPr>
                <a:picLocks noChangeAspect="1"/>
              </p:cNvPicPr>
              <p:nvPr/>
            </p:nvPicPr>
            <p:blipFill>
              <a:blip r:embed="rId6"/>
              <a:stretch>
                <a:fillRect/>
              </a:stretch>
            </p:blipFill>
            <p:spPr>
              <a:xfrm>
                <a:off x="1395147" y="1896436"/>
                <a:ext cx="2929612" cy="170835"/>
              </a:xfrm>
              <a:prstGeom prst="rect">
                <a:avLst/>
              </a:prstGeom>
            </p:spPr>
          </p:pic>
          <p:pic>
            <p:nvPicPr>
              <p:cNvPr id="18" name="Picture 17">
                <a:extLst>
                  <a:ext uri="{FF2B5EF4-FFF2-40B4-BE49-F238E27FC236}">
                    <a16:creationId xmlns:a16="http://schemas.microsoft.com/office/drawing/2014/main" id="{8149CD98-7D02-010E-74B5-3BF72D5319CB}"/>
                  </a:ext>
                </a:extLst>
              </p:cNvPr>
              <p:cNvPicPr>
                <a:picLocks noChangeAspect="1"/>
              </p:cNvPicPr>
              <p:nvPr/>
            </p:nvPicPr>
            <p:blipFill>
              <a:blip r:embed="rId7"/>
              <a:stretch>
                <a:fillRect/>
              </a:stretch>
            </p:blipFill>
            <p:spPr>
              <a:xfrm>
                <a:off x="4387550" y="1894652"/>
                <a:ext cx="2900178" cy="174403"/>
              </a:xfrm>
              <a:prstGeom prst="rect">
                <a:avLst/>
              </a:prstGeom>
            </p:spPr>
          </p:pic>
        </p:grpSp>
      </p:grpSp>
    </p:spTree>
    <p:extLst>
      <p:ext uri="{BB962C8B-B14F-4D97-AF65-F5344CB8AC3E}">
        <p14:creationId xmlns:p14="http://schemas.microsoft.com/office/powerpoint/2010/main" val="172599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E2BEBE2-0810-2BD9-43DF-380EE63E7226}"/>
              </a:ext>
            </a:extLst>
          </p:cNvPr>
          <p:cNvPicPr>
            <a:picLocks noChangeAspect="1"/>
          </p:cNvPicPr>
          <p:nvPr/>
        </p:nvPicPr>
        <p:blipFill>
          <a:blip r:embed="rId2"/>
          <a:stretch>
            <a:fillRect/>
          </a:stretch>
        </p:blipFill>
        <p:spPr>
          <a:xfrm>
            <a:off x="2915877" y="957060"/>
            <a:ext cx="3312245" cy="283577"/>
          </a:xfrm>
          <a:prstGeom prst="rect">
            <a:avLst/>
          </a:prstGeom>
        </p:spPr>
      </p:pic>
      <p:sp>
        <p:nvSpPr>
          <p:cNvPr id="13" name="Rectangle 12">
            <a:extLst>
              <a:ext uri="{FF2B5EF4-FFF2-40B4-BE49-F238E27FC236}">
                <a16:creationId xmlns:a16="http://schemas.microsoft.com/office/drawing/2014/main" id="{463E31EA-48E5-CBCC-D22A-3CF72243071A}"/>
              </a:ext>
            </a:extLst>
          </p:cNvPr>
          <p:cNvSpPr/>
          <p:nvPr/>
        </p:nvSpPr>
        <p:spPr>
          <a:xfrm>
            <a:off x="4004565" y="937083"/>
            <a:ext cx="2268731" cy="324706"/>
          </a:xfrm>
          <a:prstGeom prst="rect">
            <a:avLst/>
          </a:prstGeom>
          <a:noFill/>
          <a:ln w="127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0000"/>
              </a:solidFill>
              <a:latin typeface="Avenir Next LT Pro"/>
            </a:endParaRPr>
          </a:p>
        </p:txBody>
      </p:sp>
      <p:cxnSp>
        <p:nvCxnSpPr>
          <p:cNvPr id="11" name="Straight Arrow Connector 10">
            <a:extLst>
              <a:ext uri="{FF2B5EF4-FFF2-40B4-BE49-F238E27FC236}">
                <a16:creationId xmlns:a16="http://schemas.microsoft.com/office/drawing/2014/main" id="{1599D482-6963-3614-CA46-B520CCBBD2C9}"/>
              </a:ext>
            </a:extLst>
          </p:cNvPr>
          <p:cNvCxnSpPr/>
          <p:nvPr/>
        </p:nvCxnSpPr>
        <p:spPr>
          <a:xfrm>
            <a:off x="6273255" y="1088058"/>
            <a:ext cx="266863" cy="1963"/>
          </a:xfrm>
          <a:prstGeom prst="straightConnector1">
            <a:avLst/>
          </a:prstGeom>
          <a:ln w="28575">
            <a:solidFill>
              <a:srgbClr val="E004DD"/>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422A0BB-A9DA-0F63-2788-794D3DD055C1}"/>
              </a:ext>
            </a:extLst>
          </p:cNvPr>
          <p:cNvPicPr>
            <a:picLocks noChangeAspect="1"/>
          </p:cNvPicPr>
          <p:nvPr/>
        </p:nvPicPr>
        <p:blipFill>
          <a:blip r:embed="rId3"/>
          <a:stretch>
            <a:fillRect/>
          </a:stretch>
        </p:blipFill>
        <p:spPr>
          <a:xfrm>
            <a:off x="6651149" y="894778"/>
            <a:ext cx="1698966" cy="398333"/>
          </a:xfrm>
          <a:prstGeom prst="rect">
            <a:avLst/>
          </a:prstGeom>
        </p:spPr>
      </p:pic>
      <p:pic>
        <p:nvPicPr>
          <p:cNvPr id="3" name="Picture 2" descr="A diagram of a graph&#10;&#10;Description automatically generated">
            <a:extLst>
              <a:ext uri="{FF2B5EF4-FFF2-40B4-BE49-F238E27FC236}">
                <a16:creationId xmlns:a16="http://schemas.microsoft.com/office/drawing/2014/main" id="{011FDB9E-61D6-0CA6-FF84-88FE9EE4E7E1}"/>
              </a:ext>
            </a:extLst>
          </p:cNvPr>
          <p:cNvPicPr>
            <a:picLocks noChangeAspect="1"/>
          </p:cNvPicPr>
          <p:nvPr/>
        </p:nvPicPr>
        <p:blipFill rotWithShape="1">
          <a:blip r:embed="rId4"/>
          <a:srcRect l="9165" t="7214" r="9313" b="342"/>
          <a:stretch/>
        </p:blipFill>
        <p:spPr>
          <a:xfrm>
            <a:off x="355164" y="2332722"/>
            <a:ext cx="8509269" cy="2650602"/>
          </a:xfrm>
          <a:prstGeom prst="rect">
            <a:avLst/>
          </a:prstGeom>
        </p:spPr>
      </p:pic>
      <p:sp>
        <p:nvSpPr>
          <p:cNvPr id="54" name="Title 1">
            <a:extLst>
              <a:ext uri="{FF2B5EF4-FFF2-40B4-BE49-F238E27FC236}">
                <a16:creationId xmlns:a16="http://schemas.microsoft.com/office/drawing/2014/main" id="{76FD35F2-C614-7F9A-7D9B-0EBECA8DD70B}"/>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a:latin typeface="Avenir Next LT Pro"/>
                <a:ea typeface="+mn-lt"/>
                <a:cs typeface="Calibri" panose="020F0502020204030204"/>
              </a:rPr>
              <a:t>N(r), V(r) from Deane &amp; Stokes (2002): large bubbles near Hinze scale contribute most</a:t>
            </a:r>
            <a:endParaRPr lang="en-US" sz="1600">
              <a:latin typeface="Avenir Next LT Pro"/>
              <a:cs typeface="Calibri" panose="020F0502020204030204"/>
            </a:endParaRPr>
          </a:p>
          <a:p>
            <a:pPr marL="213995" indent="-213995" algn="just">
              <a:buFont typeface="Arial"/>
              <a:buChar char="•"/>
            </a:pPr>
            <a:r>
              <a:rPr lang="en-US" sz="1600">
                <a:latin typeface="Avenir Next LT Pro"/>
                <a:ea typeface="+mn-lt"/>
                <a:cs typeface="+mn-lt"/>
              </a:rPr>
              <a:t>Bubble efficiency most sensitive to </a:t>
            </a:r>
            <a:r>
              <a:rPr lang="en-US" sz="1600" i="1">
                <a:latin typeface="Avenir Next LT Pro"/>
                <a:ea typeface="+mn-lt"/>
                <a:cs typeface="+mn-lt"/>
              </a:rPr>
              <a:t>r</a:t>
            </a:r>
            <a:r>
              <a:rPr lang="en-US" sz="1600">
                <a:latin typeface="Avenir Next LT Pro"/>
                <a:ea typeface="+mn-lt"/>
                <a:cs typeface="+mn-lt"/>
              </a:rPr>
              <a:t> at small </a:t>
            </a:r>
            <a:r>
              <a:rPr lang="en-US" sz="1600" i="1">
                <a:latin typeface="Avenir Next LT Pro"/>
                <a:ea typeface="+mn-lt"/>
                <a:cs typeface="+mn-lt"/>
              </a:rPr>
              <a:t>z</a:t>
            </a:r>
            <a:r>
              <a:rPr lang="en-US" sz="1600">
                <a:latin typeface="Avenir Next LT Pro"/>
                <a:ea typeface="+mn-lt"/>
                <a:cs typeface="+mn-lt"/>
              </a:rPr>
              <a:t>; bubbles at depth fully dissolve, efficient!</a:t>
            </a:r>
          </a:p>
          <a:p>
            <a:pPr marL="213995" indent="-213995" algn="just">
              <a:buFont typeface="Arial"/>
              <a:buChar char="•"/>
            </a:pPr>
            <a:r>
              <a:rPr lang="en-US" sz="1600">
                <a:latin typeface="Avenir Next LT Pro"/>
                <a:ea typeface="+mn-lt"/>
                <a:cs typeface="+mn-lt"/>
              </a:rPr>
              <a:t>Large bubbles fewer in number, but contribute more gas volume</a:t>
            </a:r>
          </a:p>
          <a:p>
            <a:pPr marL="213995" indent="-213995" algn="just">
              <a:buFont typeface="Arial"/>
              <a:buChar char="•"/>
            </a:pPr>
            <a:r>
              <a:rPr lang="en-US" sz="1600">
                <a:latin typeface="Avenir Next LT Pro"/>
                <a:ea typeface="+mn-lt"/>
                <a:cs typeface="+mn-lt"/>
              </a:rPr>
              <a:t>Most efficient bubbles </a:t>
            </a:r>
            <a:r>
              <a:rPr lang="en-US" sz="1600" i="1">
                <a:latin typeface="Avenir Next LT Pro"/>
                <a:ea typeface="+mn-lt"/>
                <a:cs typeface="+mn-lt"/>
              </a:rPr>
              <a:t>r</a:t>
            </a:r>
            <a:r>
              <a:rPr lang="en-US" sz="1600">
                <a:latin typeface="Avenir Next LT Pro"/>
                <a:ea typeface="+mn-lt"/>
                <a:cs typeface="+mn-lt"/>
              </a:rPr>
              <a:t> = 1-4.5 mm, at </a:t>
            </a:r>
            <a:r>
              <a:rPr lang="en-US" sz="1600" i="1">
                <a:latin typeface="Avenir Next LT Pro"/>
                <a:ea typeface="+mn-lt"/>
                <a:cs typeface="+mn-lt"/>
              </a:rPr>
              <a:t>z</a:t>
            </a:r>
            <a:r>
              <a:rPr lang="en-US" sz="1600">
                <a:latin typeface="Avenir Next LT Pro"/>
                <a:ea typeface="+mn-lt"/>
                <a:cs typeface="+mn-lt"/>
              </a:rPr>
              <a:t> ≥ 0.25 m; but occupy just 27.1% of </a:t>
            </a:r>
            <a:r>
              <a:rPr lang="en-US" sz="1600" i="1">
                <a:latin typeface="Avenir Next LT Pro"/>
                <a:ea typeface="+mn-lt"/>
                <a:cs typeface="+mn-lt"/>
              </a:rPr>
              <a:t>r</a:t>
            </a:r>
            <a:r>
              <a:rPr lang="en-US" sz="1600">
                <a:latin typeface="Avenir Next LT Pro"/>
                <a:ea typeface="+mn-lt"/>
                <a:cs typeface="+mn-lt"/>
              </a:rPr>
              <a:t>-</a:t>
            </a:r>
            <a:r>
              <a:rPr lang="en-US" sz="1600" i="1">
                <a:latin typeface="Avenir Next LT Pro"/>
                <a:ea typeface="+mn-lt"/>
                <a:cs typeface="+mn-lt"/>
              </a:rPr>
              <a:t>z </a:t>
            </a:r>
            <a:r>
              <a:rPr lang="en-US" sz="1600">
                <a:latin typeface="Avenir Next LT Pro"/>
                <a:ea typeface="+mn-lt"/>
                <a:cs typeface="+mn-lt"/>
              </a:rPr>
              <a:t>space </a:t>
            </a:r>
            <a:endParaRPr lang="en-US" sz="1600">
              <a:latin typeface="Avenir Next LT Pro"/>
              <a:cs typeface="Calibri" panose="020F0502020204030204"/>
            </a:endParaRPr>
          </a:p>
        </p:txBody>
      </p:sp>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Bubble-Mediated Gas Transfer Velocity</a:t>
            </a:r>
            <a:r>
              <a:rPr lang="en-US" sz="2000">
                <a:solidFill>
                  <a:srgbClr val="2E75B5"/>
                </a:solidFill>
                <a:latin typeface="Avenir Next LT Pro"/>
                <a:cs typeface="Calibri Light"/>
              </a:rPr>
              <a:t> </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15" name="Rectangle 14">
            <a:extLst>
              <a:ext uri="{FF2B5EF4-FFF2-40B4-BE49-F238E27FC236}">
                <a16:creationId xmlns:a16="http://schemas.microsoft.com/office/drawing/2014/main" id="{D71CE445-F40E-852E-7D1B-4F31F9055704}"/>
              </a:ext>
            </a:extLst>
          </p:cNvPr>
          <p:cNvSpPr/>
          <p:nvPr/>
        </p:nvSpPr>
        <p:spPr>
          <a:xfrm>
            <a:off x="240215" y="864141"/>
            <a:ext cx="8704468" cy="94111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37" name="Rectangle 36">
            <a:extLst>
              <a:ext uri="{FF2B5EF4-FFF2-40B4-BE49-F238E27FC236}">
                <a16:creationId xmlns:a16="http://schemas.microsoft.com/office/drawing/2014/main" id="{79DD3847-B8D2-6844-1CB6-68096F251B1D}"/>
              </a:ext>
            </a:extLst>
          </p:cNvPr>
          <p:cNvSpPr/>
          <p:nvPr/>
        </p:nvSpPr>
        <p:spPr>
          <a:xfrm>
            <a:off x="240481" y="1897379"/>
            <a:ext cx="8712296" cy="342180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0" name="Rectangle 39">
            <a:extLst>
              <a:ext uri="{FF2B5EF4-FFF2-40B4-BE49-F238E27FC236}">
                <a16:creationId xmlns:a16="http://schemas.microsoft.com/office/drawing/2014/main" id="{0B4A3578-0259-7AA7-FC4C-C683D8D8C4F5}"/>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6" name="Title 1">
            <a:extLst>
              <a:ext uri="{FF2B5EF4-FFF2-40B4-BE49-F238E27FC236}">
                <a16:creationId xmlns:a16="http://schemas.microsoft.com/office/drawing/2014/main" id="{9DCB43D0-BAA5-96C0-8380-5160D783BE0A}"/>
              </a:ext>
            </a:extLst>
          </p:cNvPr>
          <p:cNvSpPr txBox="1">
            <a:spLocks/>
          </p:cNvSpPr>
          <p:nvPr/>
        </p:nvSpPr>
        <p:spPr>
          <a:xfrm>
            <a:off x="322617" y="2038388"/>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Bubble size and </a:t>
            </a:r>
            <a:br>
              <a:rPr lang="en-US" sz="1400">
                <a:solidFill>
                  <a:srgbClr val="0070C0"/>
                </a:solidFill>
                <a:latin typeface="Avenir Next LT Pro"/>
              </a:rPr>
            </a:br>
            <a:r>
              <a:rPr lang="en-US" sz="1400">
                <a:solidFill>
                  <a:srgbClr val="0070C0"/>
                </a:solidFill>
                <a:latin typeface="Avenir Next LT Pro"/>
              </a:rPr>
              <a:t>volume distributions</a:t>
            </a:r>
          </a:p>
        </p:txBody>
      </p:sp>
      <p:sp>
        <p:nvSpPr>
          <p:cNvPr id="48" name="Title 1">
            <a:extLst>
              <a:ext uri="{FF2B5EF4-FFF2-40B4-BE49-F238E27FC236}">
                <a16:creationId xmlns:a16="http://schemas.microsoft.com/office/drawing/2014/main" id="{ACDB8480-31B5-3AA6-B3D5-3115012D615C}"/>
              </a:ext>
            </a:extLst>
          </p:cNvPr>
          <p:cNvSpPr txBox="1">
            <a:spLocks/>
          </p:cNvSpPr>
          <p:nvPr/>
        </p:nvSpPr>
        <p:spPr>
          <a:xfrm>
            <a:off x="3030498" y="2146310"/>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Bubble efficiency</a:t>
            </a:r>
            <a:endParaRPr lang="en-US"/>
          </a:p>
        </p:txBody>
      </p:sp>
      <p:sp>
        <p:nvSpPr>
          <p:cNvPr id="52" name="Title 1">
            <a:extLst>
              <a:ext uri="{FF2B5EF4-FFF2-40B4-BE49-F238E27FC236}">
                <a16:creationId xmlns:a16="http://schemas.microsoft.com/office/drawing/2014/main" id="{AB01DBEE-7909-4FA7-F3AC-B5AB9998E7AB}"/>
              </a:ext>
            </a:extLst>
          </p:cNvPr>
          <p:cNvSpPr txBox="1">
            <a:spLocks/>
          </p:cNvSpPr>
          <p:nvPr/>
        </p:nvSpPr>
        <p:spPr>
          <a:xfrm>
            <a:off x="5944411" y="2038387"/>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Volume-weighted </a:t>
            </a:r>
            <a:br>
              <a:rPr lang="en-US" sz="1400">
                <a:solidFill>
                  <a:srgbClr val="0070C0"/>
                </a:solidFill>
                <a:latin typeface="Avenir Next LT Pro"/>
              </a:rPr>
            </a:br>
            <a:r>
              <a:rPr lang="en-US" sz="1400">
                <a:solidFill>
                  <a:srgbClr val="0070C0"/>
                </a:solidFill>
                <a:latin typeface="Avenir Next LT Pro"/>
              </a:rPr>
              <a:t>Bubble efficiency</a:t>
            </a:r>
            <a:endParaRPr lang="en-US"/>
          </a:p>
        </p:txBody>
      </p:sp>
      <p:sp>
        <p:nvSpPr>
          <p:cNvPr id="10" name="Rectangle 9">
            <a:extLst>
              <a:ext uri="{FF2B5EF4-FFF2-40B4-BE49-F238E27FC236}">
                <a16:creationId xmlns:a16="http://schemas.microsoft.com/office/drawing/2014/main" id="{D7A66F6F-962C-F6DF-754B-F2DE9B166745}"/>
              </a:ext>
            </a:extLst>
          </p:cNvPr>
          <p:cNvSpPr/>
          <p:nvPr/>
        </p:nvSpPr>
        <p:spPr>
          <a:xfrm>
            <a:off x="6104153" y="937083"/>
            <a:ext cx="169143" cy="324706"/>
          </a:xfrm>
          <a:prstGeom prst="rect">
            <a:avLst/>
          </a:prstGeom>
          <a:noFill/>
          <a:ln w="12700">
            <a:solidFill>
              <a:srgbClr val="E004DD"/>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0000"/>
              </a:solidFill>
              <a:latin typeface="Avenir Next LT Pro"/>
            </a:endParaRPr>
          </a:p>
        </p:txBody>
      </p:sp>
      <p:grpSp>
        <p:nvGrpSpPr>
          <p:cNvPr id="21" name="Group 20">
            <a:extLst>
              <a:ext uri="{FF2B5EF4-FFF2-40B4-BE49-F238E27FC236}">
                <a16:creationId xmlns:a16="http://schemas.microsoft.com/office/drawing/2014/main" id="{61F6FF07-6224-7333-4476-94785BAC7274}"/>
              </a:ext>
            </a:extLst>
          </p:cNvPr>
          <p:cNvGrpSpPr/>
          <p:nvPr/>
        </p:nvGrpSpPr>
        <p:grpSpPr>
          <a:xfrm>
            <a:off x="796666" y="1336107"/>
            <a:ext cx="7550667" cy="389558"/>
            <a:chOff x="796666" y="1336107"/>
            <a:chExt cx="7550667" cy="389558"/>
          </a:xfrm>
        </p:grpSpPr>
        <p:pic>
          <p:nvPicPr>
            <p:cNvPr id="14" name="Picture 13">
              <a:extLst>
                <a:ext uri="{FF2B5EF4-FFF2-40B4-BE49-F238E27FC236}">
                  <a16:creationId xmlns:a16="http://schemas.microsoft.com/office/drawing/2014/main" id="{09F51F84-2ACB-B1A0-6F3E-424B880760C8}"/>
                </a:ext>
              </a:extLst>
            </p:cNvPr>
            <p:cNvPicPr>
              <a:picLocks noChangeAspect="1"/>
            </p:cNvPicPr>
            <p:nvPr/>
          </p:nvPicPr>
          <p:blipFill>
            <a:blip r:embed="rId5"/>
            <a:stretch>
              <a:fillRect/>
            </a:stretch>
          </p:blipFill>
          <p:spPr>
            <a:xfrm>
              <a:off x="5447155" y="1336107"/>
              <a:ext cx="2900178" cy="173022"/>
            </a:xfrm>
            <a:prstGeom prst="rect">
              <a:avLst/>
            </a:prstGeom>
          </p:spPr>
        </p:pic>
        <p:pic>
          <p:nvPicPr>
            <p:cNvPr id="16" name="Picture 15">
              <a:extLst>
                <a:ext uri="{FF2B5EF4-FFF2-40B4-BE49-F238E27FC236}">
                  <a16:creationId xmlns:a16="http://schemas.microsoft.com/office/drawing/2014/main" id="{B44110C6-E17A-B32C-5166-276E1CE04B38}"/>
                </a:ext>
              </a:extLst>
            </p:cNvPr>
            <p:cNvPicPr>
              <a:picLocks noChangeAspect="1"/>
            </p:cNvPicPr>
            <p:nvPr/>
          </p:nvPicPr>
          <p:blipFill>
            <a:blip r:embed="rId6"/>
            <a:stretch>
              <a:fillRect/>
            </a:stretch>
          </p:blipFill>
          <p:spPr>
            <a:xfrm>
              <a:off x="796666" y="1340186"/>
              <a:ext cx="4577886" cy="174674"/>
            </a:xfrm>
            <a:prstGeom prst="rect">
              <a:avLst/>
            </a:prstGeom>
          </p:spPr>
        </p:pic>
        <p:grpSp>
          <p:nvGrpSpPr>
            <p:cNvPr id="18" name="Group 17">
              <a:extLst>
                <a:ext uri="{FF2B5EF4-FFF2-40B4-BE49-F238E27FC236}">
                  <a16:creationId xmlns:a16="http://schemas.microsoft.com/office/drawing/2014/main" id="{BE7DF74A-17AB-BBB6-E42E-3C4E8CCCFECC}"/>
                </a:ext>
              </a:extLst>
            </p:cNvPr>
            <p:cNvGrpSpPr/>
            <p:nvPr/>
          </p:nvGrpSpPr>
          <p:grpSpPr>
            <a:xfrm>
              <a:off x="1620804" y="1551262"/>
              <a:ext cx="5892581" cy="174403"/>
              <a:chOff x="1395147" y="1894652"/>
              <a:chExt cx="5892581" cy="174403"/>
            </a:xfrm>
          </p:grpSpPr>
          <p:pic>
            <p:nvPicPr>
              <p:cNvPr id="19" name="Picture 18">
                <a:extLst>
                  <a:ext uri="{FF2B5EF4-FFF2-40B4-BE49-F238E27FC236}">
                    <a16:creationId xmlns:a16="http://schemas.microsoft.com/office/drawing/2014/main" id="{F0B72BEB-8E2D-3126-4B15-39F8C5DB1C3D}"/>
                  </a:ext>
                </a:extLst>
              </p:cNvPr>
              <p:cNvPicPr>
                <a:picLocks noChangeAspect="1"/>
              </p:cNvPicPr>
              <p:nvPr/>
            </p:nvPicPr>
            <p:blipFill>
              <a:blip r:embed="rId7"/>
              <a:stretch>
                <a:fillRect/>
              </a:stretch>
            </p:blipFill>
            <p:spPr>
              <a:xfrm>
                <a:off x="1395147" y="1896436"/>
                <a:ext cx="2929612" cy="170835"/>
              </a:xfrm>
              <a:prstGeom prst="rect">
                <a:avLst/>
              </a:prstGeom>
            </p:spPr>
          </p:pic>
          <p:pic>
            <p:nvPicPr>
              <p:cNvPr id="20" name="Picture 19">
                <a:extLst>
                  <a:ext uri="{FF2B5EF4-FFF2-40B4-BE49-F238E27FC236}">
                    <a16:creationId xmlns:a16="http://schemas.microsoft.com/office/drawing/2014/main" id="{30CEF7F9-8F37-43C9-3DE4-B59042D80BBE}"/>
                  </a:ext>
                </a:extLst>
              </p:cNvPr>
              <p:cNvPicPr>
                <a:picLocks noChangeAspect="1"/>
              </p:cNvPicPr>
              <p:nvPr/>
            </p:nvPicPr>
            <p:blipFill>
              <a:blip r:embed="rId8"/>
              <a:stretch>
                <a:fillRect/>
              </a:stretch>
            </p:blipFill>
            <p:spPr>
              <a:xfrm>
                <a:off x="4387550" y="1894652"/>
                <a:ext cx="2900178" cy="174403"/>
              </a:xfrm>
              <a:prstGeom prst="rect">
                <a:avLst/>
              </a:prstGeom>
            </p:spPr>
          </p:pic>
        </p:grpSp>
      </p:grpSp>
    </p:spTree>
    <p:extLst>
      <p:ext uri="{BB962C8B-B14F-4D97-AF65-F5344CB8AC3E}">
        <p14:creationId xmlns:p14="http://schemas.microsoft.com/office/powerpoint/2010/main" val="390289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graph&#10;&#10;Description automatically generated">
            <a:extLst>
              <a:ext uri="{FF2B5EF4-FFF2-40B4-BE49-F238E27FC236}">
                <a16:creationId xmlns:a16="http://schemas.microsoft.com/office/drawing/2014/main" id="{17D102B7-EABC-8595-9DA6-EB60FBB01371}"/>
              </a:ext>
            </a:extLst>
          </p:cNvPr>
          <p:cNvPicPr>
            <a:picLocks noChangeAspect="1"/>
          </p:cNvPicPr>
          <p:nvPr/>
        </p:nvPicPr>
        <p:blipFill rotWithShape="1">
          <a:blip r:embed="rId2"/>
          <a:srcRect l="9757" t="3965" r="8511" b="110"/>
          <a:stretch/>
        </p:blipFill>
        <p:spPr>
          <a:xfrm>
            <a:off x="289914" y="2194484"/>
            <a:ext cx="8624186" cy="2790841"/>
          </a:xfrm>
          <a:prstGeom prst="rect">
            <a:avLst/>
          </a:prstGeom>
        </p:spPr>
      </p:pic>
      <p:pic>
        <p:nvPicPr>
          <p:cNvPr id="3" name="Picture 2" descr="A close-up of a black text&#10;&#10;Description automatically generated">
            <a:extLst>
              <a:ext uri="{FF2B5EF4-FFF2-40B4-BE49-F238E27FC236}">
                <a16:creationId xmlns:a16="http://schemas.microsoft.com/office/drawing/2014/main" id="{D1519E95-F7ED-92EF-BF05-37700BC728B7}"/>
              </a:ext>
            </a:extLst>
          </p:cNvPr>
          <p:cNvPicPr>
            <a:picLocks noChangeAspect="1"/>
          </p:cNvPicPr>
          <p:nvPr/>
        </p:nvPicPr>
        <p:blipFill>
          <a:blip r:embed="rId3"/>
          <a:stretch>
            <a:fillRect/>
          </a:stretch>
        </p:blipFill>
        <p:spPr>
          <a:xfrm>
            <a:off x="2258529" y="965277"/>
            <a:ext cx="4725054" cy="414312"/>
          </a:xfrm>
          <a:prstGeom prst="rect">
            <a:avLst/>
          </a:prstGeom>
        </p:spPr>
      </p:pic>
      <p:sp>
        <p:nvSpPr>
          <p:cNvPr id="54" name="Title 1">
            <a:extLst>
              <a:ext uri="{FF2B5EF4-FFF2-40B4-BE49-F238E27FC236}">
                <a16:creationId xmlns:a16="http://schemas.microsoft.com/office/drawing/2014/main" id="{76FD35F2-C614-7F9A-7D9B-0EBECA8DD70B}"/>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a:latin typeface="Avenir Next LT Pro"/>
                <a:cs typeface="Calibri" panose="020F0502020204030204"/>
              </a:rPr>
              <a:t>Agreement between </a:t>
            </a:r>
            <a:r>
              <a:rPr lang="en-US" sz="1600" i="1">
                <a:latin typeface="Avenir Next LT Pro"/>
                <a:cs typeface="Calibri" panose="020F0502020204030204"/>
              </a:rPr>
              <a:t>k</a:t>
            </a:r>
            <a:r>
              <a:rPr lang="en-US" sz="1600" baseline="-25000">
                <a:latin typeface="Avenir Next LT Pro"/>
                <a:cs typeface="Calibri" panose="020F0502020204030204"/>
              </a:rPr>
              <a:t>660, </a:t>
            </a:r>
            <a:r>
              <a:rPr lang="en-US" sz="1600" baseline="-25000" err="1">
                <a:latin typeface="Avenir Next LT Pro"/>
                <a:cs typeface="Calibri" panose="020F0502020204030204"/>
              </a:rPr>
              <a:t>meas</a:t>
            </a:r>
            <a:r>
              <a:rPr lang="en-US" sz="1600">
                <a:latin typeface="Avenir Next LT Pro"/>
                <a:cs typeface="Calibri" panose="020F0502020204030204"/>
              </a:rPr>
              <a:t> and </a:t>
            </a:r>
            <a:r>
              <a:rPr lang="en-US" sz="1600" i="1" err="1">
                <a:latin typeface="Avenir Next LT Pro"/>
                <a:cs typeface="Calibri" panose="020F0502020204030204"/>
              </a:rPr>
              <a:t>k</a:t>
            </a:r>
            <a:r>
              <a:rPr lang="en-US" sz="1600" baseline="-25000" err="1">
                <a:latin typeface="Avenir Next LT Pro"/>
                <a:cs typeface="Calibri" panose="020F0502020204030204"/>
              </a:rPr>
              <a:t>param</a:t>
            </a:r>
            <a:r>
              <a:rPr lang="en-US" sz="1600">
                <a:latin typeface="Avenir Next LT Pro"/>
                <a:cs typeface="Calibri" panose="020F0502020204030204"/>
              </a:rPr>
              <a:t> good, median error 8.25%, </a:t>
            </a:r>
            <a:r>
              <a:rPr lang="en-US" sz="1600" i="1">
                <a:latin typeface="Avenir Next LT Pro"/>
                <a:cs typeface="Calibri" panose="020F0502020204030204"/>
              </a:rPr>
              <a:t>R</a:t>
            </a:r>
            <a:r>
              <a:rPr lang="en-US" sz="1600" baseline="30000">
                <a:latin typeface="Avenir Next LT Pro"/>
                <a:cs typeface="Calibri" panose="020F0502020204030204"/>
              </a:rPr>
              <a:t>2</a:t>
            </a:r>
            <a:r>
              <a:rPr lang="en-US" sz="1600">
                <a:latin typeface="Avenir Next LT Pro"/>
                <a:cs typeface="Calibri" panose="020F0502020204030204"/>
              </a:rPr>
              <a:t> = 0.818</a:t>
            </a:r>
          </a:p>
          <a:p>
            <a:pPr marL="213995" indent="-213995" algn="just">
              <a:buFont typeface="Arial"/>
              <a:buChar char="•"/>
            </a:pPr>
            <a:r>
              <a:rPr lang="en-US" sz="1600">
                <a:latin typeface="Avenir Next LT Pro"/>
                <a:ea typeface="+mn-lt"/>
                <a:cs typeface="+mn-lt"/>
              </a:rPr>
              <a:t>Largest errors: U</a:t>
            </a:r>
            <a:r>
              <a:rPr lang="en-US" sz="1600" baseline="-25000">
                <a:latin typeface="Avenir Next LT Pro"/>
                <a:ea typeface="+mn-lt"/>
                <a:cs typeface="+mn-lt"/>
              </a:rPr>
              <a:t>10N</a:t>
            </a:r>
            <a:r>
              <a:rPr lang="en-US" sz="1600">
                <a:latin typeface="Avenir Next LT Pro"/>
                <a:ea typeface="+mn-lt"/>
                <a:cs typeface="+mn-lt"/>
              </a:rPr>
              <a:t> &lt; 3 m s</a:t>
            </a:r>
            <a:r>
              <a:rPr lang="en-US" sz="1600" baseline="30000">
                <a:latin typeface="Avenir Next LT Pro"/>
                <a:ea typeface="+mn-lt"/>
                <a:cs typeface="+mn-lt"/>
              </a:rPr>
              <a:t>-1</a:t>
            </a:r>
            <a:r>
              <a:rPr lang="en-US" sz="1600">
                <a:latin typeface="Avenir Next LT Pro"/>
                <a:ea typeface="+mn-lt"/>
                <a:cs typeface="+mn-lt"/>
              </a:rPr>
              <a:t> and U</a:t>
            </a:r>
            <a:r>
              <a:rPr lang="en-US" sz="1600" baseline="-25000">
                <a:latin typeface="Avenir Next LT Pro"/>
                <a:ea typeface="+mn-lt"/>
                <a:cs typeface="+mn-lt"/>
              </a:rPr>
              <a:t>10N</a:t>
            </a:r>
            <a:r>
              <a:rPr lang="en-US" sz="1600">
                <a:latin typeface="Avenir Next LT Pro"/>
                <a:ea typeface="+mn-lt"/>
                <a:cs typeface="+mn-lt"/>
              </a:rPr>
              <a:t> ≥ 19 m s</a:t>
            </a:r>
            <a:r>
              <a:rPr lang="en-US" sz="1600" baseline="30000">
                <a:latin typeface="Avenir Next LT Pro"/>
                <a:ea typeface="+mn-lt"/>
                <a:cs typeface="+mn-lt"/>
              </a:rPr>
              <a:t>-1 </a:t>
            </a:r>
            <a:endParaRPr lang="en-US" sz="1600">
              <a:latin typeface="Avenir Next LT Pro"/>
              <a:ea typeface="+mn-lt"/>
              <a:cs typeface="+mn-lt"/>
            </a:endParaRPr>
          </a:p>
          <a:p>
            <a:pPr marL="213995" indent="-213995" algn="just">
              <a:buFont typeface="Arial"/>
              <a:buChar char="•"/>
            </a:pPr>
            <a:r>
              <a:rPr lang="en-US" sz="1600">
                <a:latin typeface="Avenir Next LT Pro"/>
                <a:ea typeface="+mn-lt"/>
                <a:cs typeface="+mn-lt"/>
              </a:rPr>
              <a:t>Outliers comprise 13.49% of the data </a:t>
            </a:r>
            <a:r>
              <a:rPr lang="en-US" sz="1400">
                <a:latin typeface="Avenir Next LT Pro"/>
                <a:ea typeface="+mn-lt"/>
                <a:cs typeface="+mn-lt"/>
              </a:rPr>
              <a:t>(outside 0.5×-2× solid black lines)</a:t>
            </a:r>
            <a:endParaRPr lang="en-US" sz="1600">
              <a:latin typeface="Avenir Next LT Pro"/>
              <a:ea typeface="+mn-lt"/>
              <a:cs typeface="+mn-lt"/>
            </a:endParaRPr>
          </a:p>
          <a:p>
            <a:pPr marL="213995" indent="-213995" algn="just">
              <a:buFont typeface="Arial"/>
              <a:buChar char="•"/>
            </a:pPr>
            <a:r>
              <a:rPr lang="en-US" sz="1600">
                <a:latin typeface="Avenir Next LT Pro"/>
                <a:ea typeface="+mn-lt"/>
                <a:cs typeface="+mn-lt"/>
              </a:rPr>
              <a:t>PDFs narrower for wind sea (</a:t>
            </a:r>
            <a:r>
              <a:rPr lang="en-US" sz="1600">
                <a:solidFill>
                  <a:srgbClr val="1500FC"/>
                </a:solidFill>
                <a:latin typeface="Avenir Next LT Pro"/>
                <a:ea typeface="+mn-lt"/>
                <a:cs typeface="+mn-lt"/>
              </a:rPr>
              <a:t>•</a:t>
            </a:r>
            <a:r>
              <a:rPr lang="en-US" sz="1600">
                <a:latin typeface="Avenir Next LT Pro"/>
                <a:ea typeface="+mn-lt"/>
                <a:cs typeface="+mn-lt"/>
              </a:rPr>
              <a:t>, •) vs swell (</a:t>
            </a:r>
            <a:r>
              <a:rPr lang="en-US" sz="1600">
                <a:solidFill>
                  <a:srgbClr val="FF0000"/>
                </a:solidFill>
                <a:latin typeface="Avenir Next LT Pro"/>
                <a:ea typeface="+mn-lt"/>
                <a:cs typeface="+mn-lt"/>
              </a:rPr>
              <a:t>•</a:t>
            </a:r>
            <a:r>
              <a:rPr lang="en-US" sz="1600">
                <a:latin typeface="Avenir Next LT Pro"/>
                <a:ea typeface="+mn-lt"/>
                <a:cs typeface="+mn-lt"/>
              </a:rPr>
              <a:t>), although peak for all wave ages is 1</a:t>
            </a:r>
          </a:p>
        </p:txBody>
      </p:sp>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Total Gas Transfer Velocity</a:t>
            </a:r>
            <a:r>
              <a:rPr lang="en-US" sz="2000">
                <a:solidFill>
                  <a:srgbClr val="2E75B5"/>
                </a:solidFill>
                <a:latin typeface="Avenir Next LT Pro"/>
                <a:cs typeface="Calibri Light"/>
              </a:rPr>
              <a:t> </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15" name="Rectangle 14">
            <a:extLst>
              <a:ext uri="{FF2B5EF4-FFF2-40B4-BE49-F238E27FC236}">
                <a16:creationId xmlns:a16="http://schemas.microsoft.com/office/drawing/2014/main" id="{D71CE445-F40E-852E-7D1B-4F31F9055704}"/>
              </a:ext>
            </a:extLst>
          </p:cNvPr>
          <p:cNvSpPr/>
          <p:nvPr/>
        </p:nvSpPr>
        <p:spPr>
          <a:xfrm>
            <a:off x="240215" y="864141"/>
            <a:ext cx="8704468" cy="94111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37" name="Rectangle 36">
            <a:extLst>
              <a:ext uri="{FF2B5EF4-FFF2-40B4-BE49-F238E27FC236}">
                <a16:creationId xmlns:a16="http://schemas.microsoft.com/office/drawing/2014/main" id="{79DD3847-B8D2-6844-1CB6-68096F251B1D}"/>
              </a:ext>
            </a:extLst>
          </p:cNvPr>
          <p:cNvSpPr/>
          <p:nvPr/>
        </p:nvSpPr>
        <p:spPr>
          <a:xfrm>
            <a:off x="240481" y="1897379"/>
            <a:ext cx="8712296" cy="342180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0" name="Rectangle 39">
            <a:extLst>
              <a:ext uri="{FF2B5EF4-FFF2-40B4-BE49-F238E27FC236}">
                <a16:creationId xmlns:a16="http://schemas.microsoft.com/office/drawing/2014/main" id="{0B4A3578-0259-7AA7-FC4C-C683D8D8C4F5}"/>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9" name="Rectangle 8">
            <a:extLst>
              <a:ext uri="{FF2B5EF4-FFF2-40B4-BE49-F238E27FC236}">
                <a16:creationId xmlns:a16="http://schemas.microsoft.com/office/drawing/2014/main" id="{495F936D-73C5-C7E1-EBBA-F64AE47D5B28}"/>
              </a:ext>
            </a:extLst>
          </p:cNvPr>
          <p:cNvSpPr/>
          <p:nvPr/>
        </p:nvSpPr>
        <p:spPr>
          <a:xfrm>
            <a:off x="3180427" y="966518"/>
            <a:ext cx="178956" cy="422817"/>
          </a:xfrm>
          <a:prstGeom prst="rect">
            <a:avLst/>
          </a:prstGeom>
          <a:noFill/>
          <a:ln w="127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0000"/>
              </a:solidFill>
              <a:latin typeface="Avenir Next LT Pro"/>
            </a:endParaRPr>
          </a:p>
        </p:txBody>
      </p:sp>
      <p:sp>
        <p:nvSpPr>
          <p:cNvPr id="10" name="Rectangle 9">
            <a:extLst>
              <a:ext uri="{FF2B5EF4-FFF2-40B4-BE49-F238E27FC236}">
                <a16:creationId xmlns:a16="http://schemas.microsoft.com/office/drawing/2014/main" id="{9C657ADB-A23C-E73C-3841-EE283610423E}"/>
              </a:ext>
            </a:extLst>
          </p:cNvPr>
          <p:cNvSpPr/>
          <p:nvPr/>
        </p:nvSpPr>
        <p:spPr>
          <a:xfrm>
            <a:off x="3965319" y="966518"/>
            <a:ext cx="198578" cy="422817"/>
          </a:xfrm>
          <a:prstGeom prst="rect">
            <a:avLst/>
          </a:prstGeom>
          <a:noFill/>
          <a:ln w="127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000000"/>
              </a:solidFill>
              <a:latin typeface="Avenir Next LT Pro"/>
            </a:endParaRPr>
          </a:p>
        </p:txBody>
      </p:sp>
      <p:sp>
        <p:nvSpPr>
          <p:cNvPr id="18" name="Title 1">
            <a:extLst>
              <a:ext uri="{FF2B5EF4-FFF2-40B4-BE49-F238E27FC236}">
                <a16:creationId xmlns:a16="http://schemas.microsoft.com/office/drawing/2014/main" id="{4FE90352-97C7-E8BE-A10B-FD3322ACD9BA}"/>
              </a:ext>
            </a:extLst>
          </p:cNvPr>
          <p:cNvSpPr txBox="1">
            <a:spLocks/>
          </p:cNvSpPr>
          <p:nvPr/>
        </p:nvSpPr>
        <p:spPr>
          <a:xfrm>
            <a:off x="440351" y="1969711"/>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i="1">
                <a:solidFill>
                  <a:srgbClr val="0070C0"/>
                </a:solidFill>
                <a:latin typeface="Avenir Next LT Pro"/>
              </a:rPr>
              <a:t>k</a:t>
            </a:r>
            <a:r>
              <a:rPr lang="en-US" sz="1400" baseline="-25000">
                <a:solidFill>
                  <a:srgbClr val="0070C0"/>
                </a:solidFill>
                <a:latin typeface="Avenir Next LT Pro"/>
              </a:rPr>
              <a:t>660</a:t>
            </a:r>
            <a:r>
              <a:rPr lang="en-US" sz="1400">
                <a:solidFill>
                  <a:srgbClr val="0070C0"/>
                </a:solidFill>
                <a:latin typeface="Avenir Next LT Pro"/>
              </a:rPr>
              <a:t> (U</a:t>
            </a:r>
            <a:r>
              <a:rPr lang="en-US" sz="1400" baseline="-25000">
                <a:solidFill>
                  <a:srgbClr val="0070C0"/>
                </a:solidFill>
                <a:latin typeface="Avenir Next LT Pro"/>
              </a:rPr>
              <a:t>10N</a:t>
            </a:r>
            <a:r>
              <a:rPr lang="en-US" sz="1400">
                <a:solidFill>
                  <a:srgbClr val="0070C0"/>
                </a:solidFill>
                <a:latin typeface="Avenir Next LT Pro"/>
              </a:rPr>
              <a:t>)</a:t>
            </a:r>
            <a:endParaRPr lang="en-US"/>
          </a:p>
        </p:txBody>
      </p:sp>
      <p:sp>
        <p:nvSpPr>
          <p:cNvPr id="20" name="Title 1">
            <a:extLst>
              <a:ext uri="{FF2B5EF4-FFF2-40B4-BE49-F238E27FC236}">
                <a16:creationId xmlns:a16="http://schemas.microsoft.com/office/drawing/2014/main" id="{84202349-DC0F-A2BB-339E-EE62F7AD54F7}"/>
              </a:ext>
            </a:extLst>
          </p:cNvPr>
          <p:cNvSpPr txBox="1">
            <a:spLocks/>
          </p:cNvSpPr>
          <p:nvPr/>
        </p:nvSpPr>
        <p:spPr>
          <a:xfrm>
            <a:off x="3216910" y="1969710"/>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Parameterised vs. Observed </a:t>
            </a:r>
            <a:r>
              <a:rPr lang="en-US" sz="1400" i="1">
                <a:solidFill>
                  <a:srgbClr val="0070C0"/>
                </a:solidFill>
                <a:latin typeface="Avenir Next LT Pro"/>
                <a:cs typeface="Calibri"/>
              </a:rPr>
              <a:t>k</a:t>
            </a:r>
            <a:r>
              <a:rPr lang="en-US" sz="1400" baseline="-25000">
                <a:solidFill>
                  <a:srgbClr val="0070C0"/>
                </a:solidFill>
                <a:latin typeface="Avenir Next LT Pro"/>
                <a:cs typeface="Calibri"/>
              </a:rPr>
              <a:t>660</a:t>
            </a:r>
          </a:p>
        </p:txBody>
      </p:sp>
      <p:sp>
        <p:nvSpPr>
          <p:cNvPr id="23" name="Title 1">
            <a:extLst>
              <a:ext uri="{FF2B5EF4-FFF2-40B4-BE49-F238E27FC236}">
                <a16:creationId xmlns:a16="http://schemas.microsoft.com/office/drawing/2014/main" id="{19C57CBD-E402-0595-CBFE-48F1E70AB80A}"/>
              </a:ext>
            </a:extLst>
          </p:cNvPr>
          <p:cNvSpPr txBox="1">
            <a:spLocks/>
          </p:cNvSpPr>
          <p:nvPr/>
        </p:nvSpPr>
        <p:spPr>
          <a:xfrm>
            <a:off x="6297612" y="1969710"/>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PDFs by Wave Age</a:t>
            </a:r>
            <a:endParaRPr lang="en-US" sz="1400" baseline="-25000">
              <a:solidFill>
                <a:srgbClr val="0070C0"/>
              </a:solidFill>
              <a:latin typeface="Avenir Next LT Pro"/>
            </a:endParaRPr>
          </a:p>
        </p:txBody>
      </p:sp>
      <p:grpSp>
        <p:nvGrpSpPr>
          <p:cNvPr id="29" name="Group 28">
            <a:extLst>
              <a:ext uri="{FF2B5EF4-FFF2-40B4-BE49-F238E27FC236}">
                <a16:creationId xmlns:a16="http://schemas.microsoft.com/office/drawing/2014/main" id="{F7D46F4A-018A-B6E3-D210-6FBAF27448C0}"/>
              </a:ext>
            </a:extLst>
          </p:cNvPr>
          <p:cNvGrpSpPr/>
          <p:nvPr/>
        </p:nvGrpSpPr>
        <p:grpSpPr>
          <a:xfrm>
            <a:off x="1509032" y="1489884"/>
            <a:ext cx="6132289" cy="261890"/>
            <a:chOff x="282637" y="1548750"/>
            <a:chExt cx="6132289" cy="261890"/>
          </a:xfrm>
        </p:grpSpPr>
        <p:sp>
          <p:nvSpPr>
            <p:cNvPr id="12" name="Title 1">
              <a:extLst>
                <a:ext uri="{FF2B5EF4-FFF2-40B4-BE49-F238E27FC236}">
                  <a16:creationId xmlns:a16="http://schemas.microsoft.com/office/drawing/2014/main" id="{1079654A-7FF2-CE10-09EB-006125411CDF}"/>
                </a:ext>
              </a:extLst>
            </p:cNvPr>
            <p:cNvSpPr txBox="1">
              <a:spLocks/>
            </p:cNvSpPr>
            <p:nvPr/>
          </p:nvSpPr>
          <p:spPr>
            <a:xfrm>
              <a:off x="282637" y="1548750"/>
              <a:ext cx="1228206" cy="261890"/>
            </a:xfrm>
            <a:prstGeom prst="rect">
              <a:avLst/>
            </a:prstGeom>
            <a:ln>
              <a:noFill/>
            </a:ln>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100">
                  <a:solidFill>
                    <a:srgbClr val="7030A0"/>
                  </a:solidFill>
                  <a:latin typeface="Avenir Next LT Pro"/>
                  <a:cs typeface="Calibri"/>
                </a:rPr>
                <a:t>*optimized via</a:t>
              </a:r>
              <a:endParaRPr lang="en-US" sz="1100"/>
            </a:p>
          </p:txBody>
        </p:sp>
        <p:pic>
          <p:nvPicPr>
            <p:cNvPr id="24" name="Picture 23">
              <a:extLst>
                <a:ext uri="{FF2B5EF4-FFF2-40B4-BE49-F238E27FC236}">
                  <a16:creationId xmlns:a16="http://schemas.microsoft.com/office/drawing/2014/main" id="{115C4FA3-3DEC-AB35-3E25-A14ED6FC23D1}"/>
                </a:ext>
              </a:extLst>
            </p:cNvPr>
            <p:cNvPicPr>
              <a:picLocks noChangeAspect="1"/>
            </p:cNvPicPr>
            <p:nvPr/>
          </p:nvPicPr>
          <p:blipFill>
            <a:blip r:embed="rId4"/>
            <a:stretch>
              <a:fillRect/>
            </a:stretch>
          </p:blipFill>
          <p:spPr>
            <a:xfrm>
              <a:off x="1434391" y="1593222"/>
              <a:ext cx="2743200" cy="178783"/>
            </a:xfrm>
            <a:prstGeom prst="rect">
              <a:avLst/>
            </a:prstGeom>
          </p:spPr>
        </p:pic>
        <p:sp>
          <p:nvSpPr>
            <p:cNvPr id="25" name="Title 1">
              <a:extLst>
                <a:ext uri="{FF2B5EF4-FFF2-40B4-BE49-F238E27FC236}">
                  <a16:creationId xmlns:a16="http://schemas.microsoft.com/office/drawing/2014/main" id="{7DA6A7E4-A321-4A5C-BD00-205D0C821AAC}"/>
                </a:ext>
              </a:extLst>
            </p:cNvPr>
            <p:cNvSpPr txBox="1">
              <a:spLocks/>
            </p:cNvSpPr>
            <p:nvPr/>
          </p:nvSpPr>
          <p:spPr>
            <a:xfrm>
              <a:off x="3922576" y="1548750"/>
              <a:ext cx="1228206" cy="261890"/>
            </a:xfrm>
            <a:prstGeom prst="rect">
              <a:avLst/>
            </a:prstGeom>
            <a:ln>
              <a:noFill/>
            </a:ln>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100">
                  <a:solidFill>
                    <a:srgbClr val="7030A0"/>
                  </a:solidFill>
                  <a:latin typeface="Avenir Next LT Pro"/>
                  <a:cs typeface="Calibri"/>
                </a:rPr>
                <a:t>such that</a:t>
              </a:r>
              <a:endParaRPr lang="en-US" sz="1100"/>
            </a:p>
          </p:txBody>
        </p:sp>
        <p:pic>
          <p:nvPicPr>
            <p:cNvPr id="28" name="Picture 27">
              <a:extLst>
                <a:ext uri="{FF2B5EF4-FFF2-40B4-BE49-F238E27FC236}">
                  <a16:creationId xmlns:a16="http://schemas.microsoft.com/office/drawing/2014/main" id="{9DC205EE-D918-3A44-281F-92FEA13F5BBE}"/>
                </a:ext>
              </a:extLst>
            </p:cNvPr>
            <p:cNvPicPr>
              <a:picLocks noChangeAspect="1"/>
            </p:cNvPicPr>
            <p:nvPr/>
          </p:nvPicPr>
          <p:blipFill>
            <a:blip r:embed="rId5"/>
            <a:stretch>
              <a:fillRect/>
            </a:stretch>
          </p:blipFill>
          <p:spPr>
            <a:xfrm>
              <a:off x="4907154" y="1612892"/>
              <a:ext cx="1507772" cy="159064"/>
            </a:xfrm>
            <a:prstGeom prst="rect">
              <a:avLst/>
            </a:prstGeom>
          </p:spPr>
        </p:pic>
      </p:grpSp>
    </p:spTree>
    <p:extLst>
      <p:ext uri="{BB962C8B-B14F-4D97-AF65-F5344CB8AC3E}">
        <p14:creationId xmlns:p14="http://schemas.microsoft.com/office/powerpoint/2010/main" val="106242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3D2B648D-D7C2-EEAB-F97B-4F5FA73EBF3D}"/>
              </a:ext>
            </a:extLst>
          </p:cNvPr>
          <p:cNvPicPr>
            <a:picLocks noChangeAspect="1"/>
          </p:cNvPicPr>
          <p:nvPr/>
        </p:nvPicPr>
        <p:blipFill rotWithShape="1">
          <a:blip r:embed="rId2"/>
          <a:srcRect l="266" t="4948" r="88431" b="70531"/>
          <a:stretch/>
        </p:blipFill>
        <p:spPr>
          <a:xfrm>
            <a:off x="698555" y="786151"/>
            <a:ext cx="2247402" cy="1320489"/>
          </a:xfrm>
          <a:prstGeom prst="rect">
            <a:avLst/>
          </a:prstGeom>
        </p:spPr>
      </p:pic>
      <p:pic>
        <p:nvPicPr>
          <p:cNvPr id="3" name="Picture 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F05FACA0-CBAC-28D2-2441-D5A3B105C040}"/>
              </a:ext>
            </a:extLst>
          </p:cNvPr>
          <p:cNvPicPr>
            <a:picLocks noChangeAspect="1"/>
          </p:cNvPicPr>
          <p:nvPr/>
        </p:nvPicPr>
        <p:blipFill rotWithShape="1">
          <a:blip r:embed="rId2"/>
          <a:srcRect l="18856" t="1978" r="2472" b="255"/>
          <a:stretch/>
        </p:blipFill>
        <p:spPr>
          <a:xfrm>
            <a:off x="306108" y="2360643"/>
            <a:ext cx="8597125" cy="2958592"/>
          </a:xfrm>
          <a:prstGeom prst="rect">
            <a:avLst/>
          </a:prstGeom>
        </p:spPr>
      </p:pic>
      <p:sp>
        <p:nvSpPr>
          <p:cNvPr id="54" name="Title 1">
            <a:extLst>
              <a:ext uri="{FF2B5EF4-FFF2-40B4-BE49-F238E27FC236}">
                <a16:creationId xmlns:a16="http://schemas.microsoft.com/office/drawing/2014/main" id="{76FD35F2-C614-7F9A-7D9B-0EBECA8DD70B}"/>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i="1" dirty="0">
                <a:latin typeface="Avenir Next LT Pro"/>
                <a:ea typeface="+mn-lt"/>
                <a:cs typeface="+mn-lt"/>
              </a:rPr>
              <a:t>φ</a:t>
            </a:r>
            <a:r>
              <a:rPr lang="en-US" sz="1600" i="1" dirty="0">
                <a:latin typeface="Avenir Next LT Pro"/>
                <a:cs typeface="Calibri" panose="020F0502020204030204"/>
              </a:rPr>
              <a:t> </a:t>
            </a:r>
            <a:r>
              <a:rPr lang="en-US" sz="1600" dirty="0">
                <a:latin typeface="Avenir Next LT Pro"/>
                <a:cs typeface="Calibri" panose="020F0502020204030204"/>
              </a:rPr>
              <a:t>=R</a:t>
            </a:r>
            <a:r>
              <a:rPr lang="en-US" sz="1600" baseline="30000" dirty="0">
                <a:latin typeface="Avenir Next LT Pro"/>
                <a:cs typeface="Calibri" panose="020F0502020204030204"/>
              </a:rPr>
              <a:t>2</a:t>
            </a:r>
            <a:r>
              <a:rPr lang="en-US" sz="1600" dirty="0">
                <a:latin typeface="Avenir Next LT Pro"/>
                <a:cs typeface="Calibri" panose="020F0502020204030204"/>
              </a:rPr>
              <a:t>/RMSE: SC23 outperforms F11 (</a:t>
            </a:r>
            <a:r>
              <a:rPr lang="en-US" sz="1600" dirty="0">
                <a:solidFill>
                  <a:srgbClr val="0070C0"/>
                </a:solidFill>
                <a:latin typeface="Avenir Next LT Pro"/>
                <a:cs typeface="Calibri" panose="020F0502020204030204"/>
              </a:rPr>
              <a:t>by 9.7%</a:t>
            </a:r>
            <a:r>
              <a:rPr lang="en-US" sz="1600" dirty="0">
                <a:latin typeface="Avenir Next LT Pro"/>
                <a:cs typeface="Calibri" panose="020F0502020204030204"/>
              </a:rPr>
              <a:t>) and DM18 (</a:t>
            </a:r>
            <a:r>
              <a:rPr lang="en-US" sz="1600" dirty="0">
                <a:solidFill>
                  <a:srgbClr val="0070C0"/>
                </a:solidFill>
                <a:latin typeface="Avenir Next LT Pro"/>
                <a:cs typeface="Calibri" panose="020F0502020204030204"/>
              </a:rPr>
              <a:t>by 3.3%</a:t>
            </a:r>
            <a:r>
              <a:rPr lang="en-US" sz="1600" dirty="0">
                <a:latin typeface="Avenir Next LT Pro"/>
                <a:cs typeface="Calibri" panose="020F0502020204030204"/>
              </a:rPr>
              <a:t>)</a:t>
            </a:r>
          </a:p>
          <a:p>
            <a:pPr marL="213995" indent="-213995" algn="just">
              <a:buFont typeface="Arial"/>
              <a:buChar char="•"/>
            </a:pPr>
            <a:r>
              <a:rPr lang="en-US" sz="1600" dirty="0">
                <a:latin typeface="Avenir Next LT Pro"/>
                <a:cs typeface="Calibri" panose="020F0502020204030204"/>
              </a:rPr>
              <a:t>Ensemble range larger at U</a:t>
            </a:r>
            <a:r>
              <a:rPr lang="en-US" sz="1600" baseline="-25000" dirty="0">
                <a:latin typeface="Avenir Next LT Pro"/>
                <a:cs typeface="Calibri" panose="020F0502020204030204"/>
              </a:rPr>
              <a:t>10N</a:t>
            </a:r>
            <a:r>
              <a:rPr lang="en-US" sz="1600" dirty="0">
                <a:latin typeface="Avenir Next LT Pro"/>
                <a:cs typeface="Calibri" panose="020F0502020204030204"/>
              </a:rPr>
              <a:t> ≤ 4 ms</a:t>
            </a:r>
            <a:r>
              <a:rPr lang="en-US" sz="1600" baseline="30000" dirty="0">
                <a:latin typeface="Avenir Next LT Pro"/>
                <a:cs typeface="Calibri" panose="020F0502020204030204"/>
              </a:rPr>
              <a:t>-1</a:t>
            </a:r>
            <a:r>
              <a:rPr lang="en-US" sz="1600" dirty="0">
                <a:latin typeface="Avenir Next LT Pro"/>
                <a:cs typeface="Calibri" panose="020F0502020204030204"/>
              </a:rPr>
              <a:t>, swell PDF shows low-wind over-estimation</a:t>
            </a:r>
          </a:p>
          <a:p>
            <a:pPr marL="213995" indent="-213995" algn="just">
              <a:buFont typeface="Arial"/>
              <a:buChar char="•"/>
            </a:pPr>
            <a:r>
              <a:rPr lang="en-US" sz="1600" dirty="0">
                <a:latin typeface="Avenir Next LT Pro"/>
                <a:cs typeface="Calibri" panose="020F0502020204030204"/>
              </a:rPr>
              <a:t>Additional spread emerges at U</a:t>
            </a:r>
            <a:r>
              <a:rPr lang="en-US" sz="1600" baseline="-25000" dirty="0">
                <a:latin typeface="Avenir Next LT Pro"/>
                <a:cs typeface="Calibri" panose="020F0502020204030204"/>
              </a:rPr>
              <a:t>10N</a:t>
            </a:r>
            <a:r>
              <a:rPr lang="en-US" sz="1600" dirty="0">
                <a:latin typeface="Avenir Next LT Pro"/>
                <a:cs typeface="Calibri" panose="020F0502020204030204"/>
              </a:rPr>
              <a:t> &gt; 12 ms</a:t>
            </a:r>
            <a:r>
              <a:rPr lang="en-US" sz="1600" baseline="30000" dirty="0">
                <a:latin typeface="Avenir Next LT Pro"/>
                <a:cs typeface="Calibri" panose="020F0502020204030204"/>
              </a:rPr>
              <a:t>-1</a:t>
            </a:r>
            <a:r>
              <a:rPr lang="en-US" sz="1600" dirty="0">
                <a:latin typeface="Avenir Next LT Pro"/>
                <a:cs typeface="Calibri" panose="020F0502020204030204"/>
              </a:rPr>
              <a:t> ... swell underestimation by F11</a:t>
            </a:r>
          </a:p>
          <a:p>
            <a:pPr marL="213995" indent="-213995" algn="just">
              <a:buFont typeface="Arial"/>
              <a:buChar char="•"/>
            </a:pPr>
            <a:r>
              <a:rPr lang="en-US" sz="1600" dirty="0">
                <a:latin typeface="Avenir Next LT Pro"/>
                <a:cs typeface="Calibri" panose="020F0502020204030204"/>
              </a:rPr>
              <a:t>All parameterisations perform well where wave spectrum peak is wind-sea</a:t>
            </a:r>
          </a:p>
        </p:txBody>
      </p:sp>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Comparing Total Gas Transfer Velocity</a:t>
            </a:r>
            <a:r>
              <a:rPr lang="en-US" sz="2000">
                <a:solidFill>
                  <a:srgbClr val="2E75B5"/>
                </a:solidFill>
                <a:latin typeface="Avenir Next LT Pro"/>
                <a:cs typeface="Calibri Light"/>
              </a:rPr>
              <a:t> from Literature </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15" name="Rectangle 14">
            <a:extLst>
              <a:ext uri="{FF2B5EF4-FFF2-40B4-BE49-F238E27FC236}">
                <a16:creationId xmlns:a16="http://schemas.microsoft.com/office/drawing/2014/main" id="{D71CE445-F40E-852E-7D1B-4F31F9055704}"/>
              </a:ext>
            </a:extLst>
          </p:cNvPr>
          <p:cNvSpPr/>
          <p:nvPr/>
        </p:nvSpPr>
        <p:spPr>
          <a:xfrm>
            <a:off x="240215" y="864141"/>
            <a:ext cx="8704468" cy="113733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37" name="Rectangle 36">
            <a:extLst>
              <a:ext uri="{FF2B5EF4-FFF2-40B4-BE49-F238E27FC236}">
                <a16:creationId xmlns:a16="http://schemas.microsoft.com/office/drawing/2014/main" id="{79DD3847-B8D2-6844-1CB6-68096F251B1D}"/>
              </a:ext>
            </a:extLst>
          </p:cNvPr>
          <p:cNvSpPr/>
          <p:nvPr/>
        </p:nvSpPr>
        <p:spPr>
          <a:xfrm>
            <a:off x="240481" y="2093602"/>
            <a:ext cx="8712296" cy="321577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0" name="Rectangle 39">
            <a:extLst>
              <a:ext uri="{FF2B5EF4-FFF2-40B4-BE49-F238E27FC236}">
                <a16:creationId xmlns:a16="http://schemas.microsoft.com/office/drawing/2014/main" id="{0B4A3578-0259-7AA7-FC4C-C683D8D8C4F5}"/>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3" name="Title 1">
            <a:extLst>
              <a:ext uri="{FF2B5EF4-FFF2-40B4-BE49-F238E27FC236}">
                <a16:creationId xmlns:a16="http://schemas.microsoft.com/office/drawing/2014/main" id="{19C57CBD-E402-0595-CBFE-48F1E70AB80A}"/>
              </a:ext>
            </a:extLst>
          </p:cNvPr>
          <p:cNvSpPr txBox="1">
            <a:spLocks/>
          </p:cNvSpPr>
          <p:nvPr/>
        </p:nvSpPr>
        <p:spPr>
          <a:xfrm>
            <a:off x="4727827" y="2156122"/>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PDFs</a:t>
            </a:r>
            <a:endParaRPr lang="en-US" sz="1400" baseline="-25000">
              <a:solidFill>
                <a:srgbClr val="0070C0"/>
              </a:solidFill>
              <a:latin typeface="Avenir Next LT Pro"/>
            </a:endParaRPr>
          </a:p>
        </p:txBody>
      </p:sp>
      <p:sp>
        <p:nvSpPr>
          <p:cNvPr id="18" name="Title 1">
            <a:extLst>
              <a:ext uri="{FF2B5EF4-FFF2-40B4-BE49-F238E27FC236}">
                <a16:creationId xmlns:a16="http://schemas.microsoft.com/office/drawing/2014/main" id="{4FE90352-97C7-E8BE-A10B-FD3322ACD9BA}"/>
              </a:ext>
            </a:extLst>
          </p:cNvPr>
          <p:cNvSpPr txBox="1">
            <a:spLocks/>
          </p:cNvSpPr>
          <p:nvPr/>
        </p:nvSpPr>
        <p:spPr>
          <a:xfrm>
            <a:off x="410918" y="2156123"/>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i="1">
                <a:solidFill>
                  <a:srgbClr val="0070C0"/>
                </a:solidFill>
                <a:latin typeface="Avenir Next LT Pro"/>
              </a:rPr>
              <a:t>k</a:t>
            </a:r>
            <a:r>
              <a:rPr lang="en-US" sz="1400" baseline="-25000">
                <a:solidFill>
                  <a:srgbClr val="0070C0"/>
                </a:solidFill>
                <a:latin typeface="Avenir Next LT Pro"/>
              </a:rPr>
              <a:t>660</a:t>
            </a:r>
            <a:r>
              <a:rPr lang="en-US" sz="1400">
                <a:solidFill>
                  <a:srgbClr val="0070C0"/>
                </a:solidFill>
                <a:latin typeface="Avenir Next LT Pro"/>
              </a:rPr>
              <a:t> (U</a:t>
            </a:r>
            <a:r>
              <a:rPr lang="en-US" sz="1400" baseline="-25000">
                <a:solidFill>
                  <a:srgbClr val="0070C0"/>
                </a:solidFill>
                <a:latin typeface="Avenir Next LT Pro"/>
              </a:rPr>
              <a:t>10N</a:t>
            </a:r>
            <a:r>
              <a:rPr lang="en-US" sz="1400">
                <a:solidFill>
                  <a:srgbClr val="0070C0"/>
                </a:solidFill>
                <a:latin typeface="Avenir Next LT Pro"/>
              </a:rPr>
              <a:t>)</a:t>
            </a:r>
            <a:endParaRPr lang="en-US"/>
          </a:p>
        </p:txBody>
      </p:sp>
      <p:grpSp>
        <p:nvGrpSpPr>
          <p:cNvPr id="10" name="Group 9">
            <a:extLst>
              <a:ext uri="{FF2B5EF4-FFF2-40B4-BE49-F238E27FC236}">
                <a16:creationId xmlns:a16="http://schemas.microsoft.com/office/drawing/2014/main" id="{4A58DD3E-381D-7C50-408B-9E9C089560C8}"/>
              </a:ext>
            </a:extLst>
          </p:cNvPr>
          <p:cNvGrpSpPr/>
          <p:nvPr/>
        </p:nvGrpSpPr>
        <p:grpSpPr>
          <a:xfrm>
            <a:off x="3451879" y="1060863"/>
            <a:ext cx="5371136" cy="768400"/>
            <a:chOff x="3461690" y="923507"/>
            <a:chExt cx="5371136" cy="768400"/>
          </a:xfrm>
        </p:grpSpPr>
        <p:grpSp>
          <p:nvGrpSpPr>
            <p:cNvPr id="16" name="Group 15">
              <a:extLst>
                <a:ext uri="{FF2B5EF4-FFF2-40B4-BE49-F238E27FC236}">
                  <a16:creationId xmlns:a16="http://schemas.microsoft.com/office/drawing/2014/main" id="{101FEF06-9FFB-D99A-ECD3-D15900EA9777}"/>
                </a:ext>
              </a:extLst>
            </p:cNvPr>
            <p:cNvGrpSpPr/>
            <p:nvPr/>
          </p:nvGrpSpPr>
          <p:grpSpPr>
            <a:xfrm>
              <a:off x="3461690" y="926269"/>
              <a:ext cx="217979" cy="241726"/>
              <a:chOff x="320116" y="1111422"/>
              <a:chExt cx="286678" cy="289061"/>
            </a:xfrm>
          </p:grpSpPr>
          <p:sp>
            <p:nvSpPr>
              <p:cNvPr id="11" name="Title 1">
                <a:extLst>
                  <a:ext uri="{FF2B5EF4-FFF2-40B4-BE49-F238E27FC236}">
                    <a16:creationId xmlns:a16="http://schemas.microsoft.com/office/drawing/2014/main" id="{25760FA8-9BB7-958D-C17F-D649C986FE47}"/>
                  </a:ext>
                </a:extLst>
              </p:cNvPr>
              <p:cNvSpPr txBox="1">
                <a:spLocks/>
              </p:cNvSpPr>
              <p:nvPr/>
            </p:nvSpPr>
            <p:spPr>
              <a:xfrm>
                <a:off x="329029" y="1147987"/>
                <a:ext cx="277765" cy="252496"/>
              </a:xfrm>
              <a:prstGeom prst="rect">
                <a:avLst/>
              </a:prstGeom>
              <a:ln>
                <a:noFill/>
              </a:ln>
            </p:spPr>
            <p:txBody>
              <a:bodyPr vert="horz" lIns="68580" tIns="34290" rIns="68580" bIns="3429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200">
                    <a:solidFill>
                      <a:srgbClr val="0070C0"/>
                    </a:solidFill>
                    <a:latin typeface="Avenir Next LT Pro"/>
                  </a:rPr>
                  <a:t>1</a:t>
                </a:r>
              </a:p>
            </p:txBody>
          </p:sp>
          <p:sp>
            <p:nvSpPr>
              <p:cNvPr id="13" name="Rectangle 12">
                <a:extLst>
                  <a:ext uri="{FF2B5EF4-FFF2-40B4-BE49-F238E27FC236}">
                    <a16:creationId xmlns:a16="http://schemas.microsoft.com/office/drawing/2014/main" id="{8B7F2652-091C-A87E-E1FC-D252BF2A1ADF}"/>
                  </a:ext>
                </a:extLst>
              </p:cNvPr>
              <p:cNvSpPr/>
              <p:nvPr/>
            </p:nvSpPr>
            <p:spPr>
              <a:xfrm>
                <a:off x="320116" y="1111422"/>
                <a:ext cx="276644" cy="274531"/>
              </a:xfrm>
              <a:prstGeom prst="rect">
                <a:avLst/>
              </a:prstGeom>
              <a:noFill/>
              <a:ln w="127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70C0"/>
                  </a:solidFill>
                  <a:latin typeface="Avenir Next LT Pro"/>
                </a:endParaRPr>
              </a:p>
            </p:txBody>
          </p:sp>
        </p:grpSp>
        <p:grpSp>
          <p:nvGrpSpPr>
            <p:cNvPr id="32" name="Group 31">
              <a:extLst>
                <a:ext uri="{FF2B5EF4-FFF2-40B4-BE49-F238E27FC236}">
                  <a16:creationId xmlns:a16="http://schemas.microsoft.com/office/drawing/2014/main" id="{AA5DE081-A1B1-298E-0758-233FD0D21B54}"/>
                </a:ext>
              </a:extLst>
            </p:cNvPr>
            <p:cNvGrpSpPr/>
            <p:nvPr/>
          </p:nvGrpSpPr>
          <p:grpSpPr>
            <a:xfrm>
              <a:off x="3461690" y="1181358"/>
              <a:ext cx="217979" cy="241726"/>
              <a:chOff x="320116" y="1111422"/>
              <a:chExt cx="286678" cy="289061"/>
            </a:xfrm>
          </p:grpSpPr>
          <p:sp>
            <p:nvSpPr>
              <p:cNvPr id="33" name="Title 1">
                <a:extLst>
                  <a:ext uri="{FF2B5EF4-FFF2-40B4-BE49-F238E27FC236}">
                    <a16:creationId xmlns:a16="http://schemas.microsoft.com/office/drawing/2014/main" id="{BF9B8A04-C5D2-78CA-57A3-CA4C8D64FF5C}"/>
                  </a:ext>
                </a:extLst>
              </p:cNvPr>
              <p:cNvSpPr txBox="1">
                <a:spLocks/>
              </p:cNvSpPr>
              <p:nvPr/>
            </p:nvSpPr>
            <p:spPr>
              <a:xfrm>
                <a:off x="329029" y="1147987"/>
                <a:ext cx="277765" cy="252496"/>
              </a:xfrm>
              <a:prstGeom prst="rect">
                <a:avLst/>
              </a:prstGeom>
              <a:ln>
                <a:noFill/>
              </a:ln>
            </p:spPr>
            <p:txBody>
              <a:bodyPr vert="horz" lIns="68580" tIns="34290" rIns="68580" bIns="3429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200">
                    <a:solidFill>
                      <a:srgbClr val="0070C0"/>
                    </a:solidFill>
                    <a:latin typeface="Avenir Next LT Pro"/>
                  </a:rPr>
                  <a:t>2</a:t>
                </a:r>
              </a:p>
            </p:txBody>
          </p:sp>
          <p:sp>
            <p:nvSpPr>
              <p:cNvPr id="34" name="Rectangle 33">
                <a:extLst>
                  <a:ext uri="{FF2B5EF4-FFF2-40B4-BE49-F238E27FC236}">
                    <a16:creationId xmlns:a16="http://schemas.microsoft.com/office/drawing/2014/main" id="{89D46E99-2B2B-4C57-0321-0F5C2EE5FBD0}"/>
                  </a:ext>
                </a:extLst>
              </p:cNvPr>
              <p:cNvSpPr/>
              <p:nvPr/>
            </p:nvSpPr>
            <p:spPr>
              <a:xfrm>
                <a:off x="320116" y="1111422"/>
                <a:ext cx="276645" cy="274531"/>
              </a:xfrm>
              <a:prstGeom prst="rect">
                <a:avLst/>
              </a:prstGeom>
              <a:noFill/>
              <a:ln w="127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70C0"/>
                  </a:solidFill>
                  <a:latin typeface="Avenir Next LT Pro"/>
                </a:endParaRPr>
              </a:p>
            </p:txBody>
          </p:sp>
        </p:grpSp>
        <p:grpSp>
          <p:nvGrpSpPr>
            <p:cNvPr id="35" name="Group 34">
              <a:extLst>
                <a:ext uri="{FF2B5EF4-FFF2-40B4-BE49-F238E27FC236}">
                  <a16:creationId xmlns:a16="http://schemas.microsoft.com/office/drawing/2014/main" id="{5A33556C-9CF2-05B2-8D40-5A3DD4B78893}"/>
                </a:ext>
              </a:extLst>
            </p:cNvPr>
            <p:cNvGrpSpPr/>
            <p:nvPr/>
          </p:nvGrpSpPr>
          <p:grpSpPr>
            <a:xfrm>
              <a:off x="3461690" y="1447803"/>
              <a:ext cx="217979" cy="241727"/>
              <a:chOff x="320116" y="1124999"/>
              <a:chExt cx="286678" cy="289062"/>
            </a:xfrm>
          </p:grpSpPr>
          <p:sp>
            <p:nvSpPr>
              <p:cNvPr id="36" name="Title 1">
                <a:extLst>
                  <a:ext uri="{FF2B5EF4-FFF2-40B4-BE49-F238E27FC236}">
                    <a16:creationId xmlns:a16="http://schemas.microsoft.com/office/drawing/2014/main" id="{944989D5-C5DB-536C-E592-998A89F35519}"/>
                  </a:ext>
                </a:extLst>
              </p:cNvPr>
              <p:cNvSpPr txBox="1">
                <a:spLocks/>
              </p:cNvSpPr>
              <p:nvPr/>
            </p:nvSpPr>
            <p:spPr>
              <a:xfrm>
                <a:off x="329029" y="1161565"/>
                <a:ext cx="277765" cy="252496"/>
              </a:xfrm>
              <a:prstGeom prst="rect">
                <a:avLst/>
              </a:prstGeom>
              <a:ln>
                <a:noFill/>
              </a:ln>
            </p:spPr>
            <p:txBody>
              <a:bodyPr vert="horz" lIns="68580" tIns="34290" rIns="68580" bIns="3429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200">
                    <a:solidFill>
                      <a:srgbClr val="0070C0"/>
                    </a:solidFill>
                    <a:latin typeface="Avenir Next LT Pro"/>
                  </a:rPr>
                  <a:t>3</a:t>
                </a:r>
              </a:p>
            </p:txBody>
          </p:sp>
          <p:sp>
            <p:nvSpPr>
              <p:cNvPr id="38" name="Rectangle 37">
                <a:extLst>
                  <a:ext uri="{FF2B5EF4-FFF2-40B4-BE49-F238E27FC236}">
                    <a16:creationId xmlns:a16="http://schemas.microsoft.com/office/drawing/2014/main" id="{13C027B4-4502-AF8C-DC4A-691083BB4F69}"/>
                  </a:ext>
                </a:extLst>
              </p:cNvPr>
              <p:cNvSpPr/>
              <p:nvPr/>
            </p:nvSpPr>
            <p:spPr>
              <a:xfrm>
                <a:off x="320116" y="1124999"/>
                <a:ext cx="276645" cy="274531"/>
              </a:xfrm>
              <a:prstGeom prst="rect">
                <a:avLst/>
              </a:prstGeom>
              <a:noFill/>
              <a:ln w="127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70C0"/>
                  </a:solidFill>
                  <a:latin typeface="Avenir Next LT Pro"/>
                </a:endParaRPr>
              </a:p>
            </p:txBody>
          </p:sp>
        </p:grpSp>
        <p:pic>
          <p:nvPicPr>
            <p:cNvPr id="39" name="Picture 38" descr="A black text on a white background&#10;&#10;Description automatically generated">
              <a:extLst>
                <a:ext uri="{FF2B5EF4-FFF2-40B4-BE49-F238E27FC236}">
                  <a16:creationId xmlns:a16="http://schemas.microsoft.com/office/drawing/2014/main" id="{489E3292-F77B-41D1-7CE2-FD7C930430DD}"/>
                </a:ext>
              </a:extLst>
            </p:cNvPr>
            <p:cNvPicPr>
              <a:picLocks noChangeAspect="1"/>
            </p:cNvPicPr>
            <p:nvPr/>
          </p:nvPicPr>
          <p:blipFill>
            <a:blip r:embed="rId3"/>
            <a:stretch>
              <a:fillRect/>
            </a:stretch>
          </p:blipFill>
          <p:spPr>
            <a:xfrm>
              <a:off x="3838125" y="923507"/>
              <a:ext cx="2743200" cy="242761"/>
            </a:xfrm>
            <a:prstGeom prst="rect">
              <a:avLst/>
            </a:prstGeom>
          </p:spPr>
        </p:pic>
        <p:pic>
          <p:nvPicPr>
            <p:cNvPr id="41" name="Picture 40">
              <a:extLst>
                <a:ext uri="{FF2B5EF4-FFF2-40B4-BE49-F238E27FC236}">
                  <a16:creationId xmlns:a16="http://schemas.microsoft.com/office/drawing/2014/main" id="{9BF5CEC5-6932-F1B2-DF15-5A400938FE6D}"/>
                </a:ext>
              </a:extLst>
            </p:cNvPr>
            <p:cNvPicPr>
              <a:picLocks noChangeAspect="1"/>
            </p:cNvPicPr>
            <p:nvPr/>
          </p:nvPicPr>
          <p:blipFill>
            <a:blip r:embed="rId4"/>
            <a:stretch>
              <a:fillRect/>
            </a:stretch>
          </p:blipFill>
          <p:spPr>
            <a:xfrm>
              <a:off x="3838125" y="1207832"/>
              <a:ext cx="2125098" cy="203917"/>
            </a:xfrm>
            <a:prstGeom prst="rect">
              <a:avLst/>
            </a:prstGeom>
          </p:spPr>
        </p:pic>
        <p:pic>
          <p:nvPicPr>
            <p:cNvPr id="42" name="Picture 41">
              <a:extLst>
                <a:ext uri="{FF2B5EF4-FFF2-40B4-BE49-F238E27FC236}">
                  <a16:creationId xmlns:a16="http://schemas.microsoft.com/office/drawing/2014/main" id="{97667008-3F2D-04B1-109E-5A402EBB9319}"/>
                </a:ext>
              </a:extLst>
            </p:cNvPr>
            <p:cNvPicPr>
              <a:picLocks noChangeAspect="1"/>
            </p:cNvPicPr>
            <p:nvPr/>
          </p:nvPicPr>
          <p:blipFill>
            <a:blip r:embed="rId5"/>
            <a:stretch>
              <a:fillRect/>
            </a:stretch>
          </p:blipFill>
          <p:spPr>
            <a:xfrm>
              <a:off x="3838125" y="1463163"/>
              <a:ext cx="2174153" cy="226142"/>
            </a:xfrm>
            <a:prstGeom prst="rect">
              <a:avLst/>
            </a:prstGeom>
          </p:spPr>
        </p:pic>
        <p:sp>
          <p:nvSpPr>
            <p:cNvPr id="44" name="Title 1">
              <a:extLst>
                <a:ext uri="{FF2B5EF4-FFF2-40B4-BE49-F238E27FC236}">
                  <a16:creationId xmlns:a16="http://schemas.microsoft.com/office/drawing/2014/main" id="{7F7FC79F-4649-FA40-13EC-5F4CD1515F93}"/>
                </a:ext>
              </a:extLst>
            </p:cNvPr>
            <p:cNvSpPr txBox="1">
              <a:spLocks/>
            </p:cNvSpPr>
            <p:nvPr/>
          </p:nvSpPr>
          <p:spPr>
            <a:xfrm>
              <a:off x="6797773" y="925887"/>
              <a:ext cx="2035053" cy="244486"/>
            </a:xfrm>
            <a:prstGeom prst="rect">
              <a:avLst/>
            </a:prstGeom>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200">
                  <a:solidFill>
                    <a:srgbClr val="0070C0"/>
                  </a:solidFill>
                  <a:latin typeface="Avenir Next LT Pro Light"/>
                </a:rPr>
                <a:t>Smith, et al. (2023; in prep.)</a:t>
              </a:r>
              <a:endParaRPr lang="en-US" sz="1600">
                <a:solidFill>
                  <a:srgbClr val="0070C0"/>
                </a:solidFill>
              </a:endParaRPr>
            </a:p>
          </p:txBody>
        </p:sp>
        <p:sp>
          <p:nvSpPr>
            <p:cNvPr id="49" name="Title 1">
              <a:extLst>
                <a:ext uri="{FF2B5EF4-FFF2-40B4-BE49-F238E27FC236}">
                  <a16:creationId xmlns:a16="http://schemas.microsoft.com/office/drawing/2014/main" id="{E36320AA-C4D8-0A02-600F-076B84B2CEA8}"/>
                </a:ext>
              </a:extLst>
            </p:cNvPr>
            <p:cNvSpPr txBox="1">
              <a:spLocks/>
            </p:cNvSpPr>
            <p:nvPr/>
          </p:nvSpPr>
          <p:spPr>
            <a:xfrm>
              <a:off x="6797773" y="1171166"/>
              <a:ext cx="2035053" cy="244486"/>
            </a:xfrm>
            <a:prstGeom prst="rect">
              <a:avLst/>
            </a:prstGeom>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200">
                  <a:solidFill>
                    <a:srgbClr val="0070C0"/>
                  </a:solidFill>
                  <a:latin typeface="Avenir Next LT Pro Light"/>
                </a:rPr>
                <a:t>Fairall, et al. (2011)</a:t>
              </a:r>
              <a:endParaRPr lang="en-US"/>
            </a:p>
          </p:txBody>
        </p:sp>
        <p:sp>
          <p:nvSpPr>
            <p:cNvPr id="50" name="Title 1">
              <a:extLst>
                <a:ext uri="{FF2B5EF4-FFF2-40B4-BE49-F238E27FC236}">
                  <a16:creationId xmlns:a16="http://schemas.microsoft.com/office/drawing/2014/main" id="{EC98144C-8022-F930-5773-E0B49F844C52}"/>
                </a:ext>
              </a:extLst>
            </p:cNvPr>
            <p:cNvSpPr txBox="1">
              <a:spLocks/>
            </p:cNvSpPr>
            <p:nvPr/>
          </p:nvSpPr>
          <p:spPr>
            <a:xfrm>
              <a:off x="6797773" y="1447421"/>
              <a:ext cx="2035053" cy="244486"/>
            </a:xfrm>
            <a:prstGeom prst="rect">
              <a:avLst/>
            </a:prstGeom>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200">
                  <a:solidFill>
                    <a:srgbClr val="0070C0"/>
                  </a:solidFill>
                  <a:latin typeface="Avenir Next LT Pro Light"/>
                </a:rPr>
                <a:t>Deike and Melville (2018)</a:t>
              </a:r>
              <a:endParaRPr lang="en-US"/>
            </a:p>
          </p:txBody>
        </p:sp>
      </p:grpSp>
    </p:spTree>
    <p:extLst>
      <p:ext uri="{BB962C8B-B14F-4D97-AF65-F5344CB8AC3E}">
        <p14:creationId xmlns:p14="http://schemas.microsoft.com/office/powerpoint/2010/main" val="487877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D59497-CC50-A1FD-7C3C-843990975526}"/>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a:latin typeface="Avenir Next LT Pro"/>
                <a:ea typeface="+mn-lt"/>
                <a:cs typeface="+mn-lt"/>
              </a:rPr>
              <a:t>Only</a:t>
            </a:r>
            <a:r>
              <a:rPr lang="en-US" sz="1600">
                <a:latin typeface="Avenir Next LT Pro"/>
                <a:cs typeface="Calibri" panose="020F0502020204030204"/>
              </a:rPr>
              <a:t> </a:t>
            </a:r>
            <a:r>
              <a:rPr lang="en-US" sz="1600">
                <a:solidFill>
                  <a:srgbClr val="0070C0"/>
                </a:solidFill>
                <a:latin typeface="Avenir Next LT Pro"/>
                <a:cs typeface="Calibri" panose="020F0502020204030204"/>
              </a:rPr>
              <a:t>1.3%</a:t>
            </a:r>
            <a:r>
              <a:rPr lang="en-US" sz="1600">
                <a:latin typeface="Avenir Next LT Pro"/>
                <a:cs typeface="Calibri" panose="020F0502020204030204"/>
              </a:rPr>
              <a:t> difference between worst-performing, best-performing via </a:t>
            </a:r>
            <a:r>
              <a:rPr lang="en-US" sz="1600" i="1">
                <a:latin typeface="Avenir Next LT Pro"/>
                <a:cs typeface="Calibri" panose="020F0502020204030204"/>
              </a:rPr>
              <a:t>φ</a:t>
            </a:r>
          </a:p>
          <a:p>
            <a:pPr marL="213995" indent="-213995" algn="just">
              <a:buFont typeface="Arial"/>
              <a:buChar char="•"/>
            </a:pPr>
            <a:r>
              <a:rPr lang="en-US" sz="1600">
                <a:latin typeface="Avenir Next LT Pro"/>
                <a:cs typeface="Calibri" panose="020F0502020204030204"/>
              </a:rPr>
              <a:t>Greatest improvement: using (</a:t>
            </a:r>
            <a:r>
              <a:rPr lang="en-US" sz="1600" err="1">
                <a:ea typeface="+mn-lt"/>
                <a:cs typeface="+mn-lt"/>
              </a:rPr>
              <a:t>ε</a:t>
            </a:r>
            <a:r>
              <a:rPr lang="en-US" sz="1600" baseline="-25000" err="1">
                <a:latin typeface="Avenir Next LT Pro"/>
                <a:ea typeface="+mn-lt"/>
                <a:cs typeface="+mn-lt"/>
              </a:rPr>
              <a:t>w</a:t>
            </a:r>
            <a:r>
              <a:rPr lang="en-US" sz="1600" err="1">
                <a:latin typeface="Calibri"/>
                <a:cs typeface="Calibri" panose="020F0502020204030204"/>
              </a:rPr>
              <a:t>ν</a:t>
            </a:r>
            <a:r>
              <a:rPr lang="en-US" sz="1600" baseline="-25000" err="1">
                <a:latin typeface="Avenir Next LT Pro"/>
                <a:cs typeface="Calibri" panose="020F0502020204030204"/>
              </a:rPr>
              <a:t>w</a:t>
            </a:r>
            <a:r>
              <a:rPr lang="en-US" sz="1600">
                <a:latin typeface="Avenir Next LT Pro"/>
                <a:cs typeface="Calibri" panose="020F0502020204030204"/>
              </a:rPr>
              <a:t>)</a:t>
            </a:r>
            <a:r>
              <a:rPr lang="en-US" sz="1600" baseline="30000">
                <a:latin typeface="Avenir Next LT Pro"/>
                <a:cs typeface="Calibri" panose="020F0502020204030204"/>
              </a:rPr>
              <a:t>1/4</a:t>
            </a:r>
            <a:r>
              <a:rPr lang="en-US" sz="1600">
                <a:latin typeface="Avenir Next LT Pro"/>
                <a:cs typeface="Calibri" panose="020F0502020204030204"/>
              </a:rPr>
              <a:t> vs. </a:t>
            </a:r>
            <a:r>
              <a:rPr lang="en-US" sz="1600" i="1">
                <a:latin typeface="Avenir Next LT Pro"/>
                <a:cs typeface="Calibri" panose="020F0502020204030204"/>
              </a:rPr>
              <a:t>u</a:t>
            </a:r>
            <a:r>
              <a:rPr lang="en-US" sz="1600" baseline="-25000">
                <a:latin typeface="Avenir Next LT Pro"/>
                <a:cs typeface="Calibri" panose="020F0502020204030204"/>
              </a:rPr>
              <a:t>*</a:t>
            </a:r>
            <a:r>
              <a:rPr lang="en-US" sz="1600">
                <a:latin typeface="Avenir Next LT Pro"/>
                <a:cs typeface="Calibri" panose="020F0502020204030204"/>
              </a:rPr>
              <a:t> , but dependent on which </a:t>
            </a:r>
            <a:r>
              <a:rPr lang="en-US" sz="1600" i="1">
                <a:latin typeface="Avenir Next LT Pro"/>
                <a:cs typeface="Calibri" panose="020F0502020204030204"/>
              </a:rPr>
              <a:t>k</a:t>
            </a:r>
            <a:r>
              <a:rPr lang="en-US" sz="1600" baseline="-25000">
                <a:latin typeface="Avenir Next LT Pro"/>
                <a:cs typeface="Calibri" panose="020F0502020204030204"/>
              </a:rPr>
              <a:t>b</a:t>
            </a:r>
            <a:r>
              <a:rPr lang="en-US" sz="1600">
                <a:latin typeface="Avenir Next LT Pro"/>
                <a:cs typeface="Calibri" panose="020F0502020204030204"/>
              </a:rPr>
              <a:t> you use</a:t>
            </a:r>
          </a:p>
          <a:p>
            <a:pPr marL="213995" indent="-213995" algn="just">
              <a:buFont typeface="Arial"/>
              <a:buChar char="•"/>
            </a:pPr>
            <a:r>
              <a:rPr lang="en-US" sz="1600">
                <a:latin typeface="Avenir Next LT Pro"/>
                <a:cs typeface="Calibri" panose="020F0502020204030204"/>
              </a:rPr>
              <a:t>Largest spread in ensemble at very low winds</a:t>
            </a:r>
          </a:p>
          <a:p>
            <a:pPr marL="213995" indent="-213995" algn="just">
              <a:buFont typeface="Arial"/>
              <a:buChar char="•"/>
            </a:pPr>
            <a:r>
              <a:rPr lang="en-US" sz="1600">
                <a:latin typeface="Avenir Next LT Pro"/>
                <a:cs typeface="Calibri" panose="020F0502020204030204"/>
              </a:rPr>
              <a:t>Ensemble convergence around U</a:t>
            </a:r>
            <a:r>
              <a:rPr lang="en-US" sz="1600" baseline="-25000">
                <a:latin typeface="Avenir Next LT Pro"/>
                <a:cs typeface="Calibri" panose="020F0502020204030204"/>
              </a:rPr>
              <a:t>10N</a:t>
            </a:r>
            <a:r>
              <a:rPr lang="en-US" sz="1600">
                <a:latin typeface="Avenir Next LT Pro"/>
                <a:cs typeface="Calibri" panose="020F0502020204030204"/>
              </a:rPr>
              <a:t> = 12 ms</a:t>
            </a:r>
            <a:r>
              <a:rPr lang="en-US" sz="1600" baseline="30000">
                <a:latin typeface="Avenir Next LT Pro"/>
                <a:cs typeface="Calibri" panose="020F0502020204030204"/>
              </a:rPr>
              <a:t>-1</a:t>
            </a:r>
          </a:p>
        </p:txBody>
      </p:sp>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Sensitivity to</a:t>
            </a:r>
            <a:r>
              <a:rPr lang="en-US" sz="2000">
                <a:solidFill>
                  <a:srgbClr val="2E75B5"/>
                </a:solidFill>
                <a:latin typeface="Avenir Next LT Pro"/>
                <a:cs typeface="Calibri Light"/>
              </a:rPr>
              <a:t> Diffusive Gas Flux Parameterisation </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pic>
        <p:nvPicPr>
          <p:cNvPr id="3" name="Picture 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CE89FFC2-42F8-4B43-A67C-63CC190D8002}"/>
              </a:ext>
            </a:extLst>
          </p:cNvPr>
          <p:cNvPicPr>
            <a:picLocks noChangeAspect="1"/>
          </p:cNvPicPr>
          <p:nvPr/>
        </p:nvPicPr>
        <p:blipFill rotWithShape="1">
          <a:blip r:embed="rId2"/>
          <a:srcRect r="19281" b="296"/>
          <a:stretch/>
        </p:blipFill>
        <p:spPr>
          <a:xfrm>
            <a:off x="249547" y="1128144"/>
            <a:ext cx="8688342" cy="2953265"/>
          </a:xfrm>
          <a:prstGeom prst="rect">
            <a:avLst/>
          </a:prstGeom>
        </p:spPr>
      </p:pic>
      <p:sp>
        <p:nvSpPr>
          <p:cNvPr id="23" name="Title 1">
            <a:extLst>
              <a:ext uri="{FF2B5EF4-FFF2-40B4-BE49-F238E27FC236}">
                <a16:creationId xmlns:a16="http://schemas.microsoft.com/office/drawing/2014/main" id="{19C57CBD-E402-0595-CBFE-48F1E70AB80A}"/>
              </a:ext>
            </a:extLst>
          </p:cNvPr>
          <p:cNvSpPr txBox="1">
            <a:spLocks/>
          </p:cNvSpPr>
          <p:nvPr/>
        </p:nvSpPr>
        <p:spPr>
          <a:xfrm>
            <a:off x="5711444" y="900294"/>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PDFs</a:t>
            </a:r>
            <a:endParaRPr lang="en-US" sz="1400" baseline="-25000">
              <a:solidFill>
                <a:srgbClr val="0070C0"/>
              </a:solidFill>
              <a:latin typeface="Avenir Next LT Pro"/>
            </a:endParaRPr>
          </a:p>
        </p:txBody>
      </p:sp>
      <p:sp>
        <p:nvSpPr>
          <p:cNvPr id="18" name="Title 1">
            <a:extLst>
              <a:ext uri="{FF2B5EF4-FFF2-40B4-BE49-F238E27FC236}">
                <a16:creationId xmlns:a16="http://schemas.microsoft.com/office/drawing/2014/main" id="{4FE90352-97C7-E8BE-A10B-FD3322ACD9BA}"/>
              </a:ext>
            </a:extLst>
          </p:cNvPr>
          <p:cNvSpPr txBox="1">
            <a:spLocks/>
          </p:cNvSpPr>
          <p:nvPr/>
        </p:nvSpPr>
        <p:spPr>
          <a:xfrm>
            <a:off x="2287077" y="900295"/>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i="1">
                <a:solidFill>
                  <a:srgbClr val="0070C0"/>
                </a:solidFill>
                <a:latin typeface="Avenir Next LT Pro"/>
              </a:rPr>
              <a:t>k</a:t>
            </a:r>
            <a:r>
              <a:rPr lang="en-US" sz="1400" baseline="-25000">
                <a:solidFill>
                  <a:srgbClr val="0070C0"/>
                </a:solidFill>
                <a:latin typeface="Avenir Next LT Pro"/>
              </a:rPr>
              <a:t>660</a:t>
            </a:r>
            <a:r>
              <a:rPr lang="en-US" sz="1400">
                <a:solidFill>
                  <a:srgbClr val="0070C0"/>
                </a:solidFill>
                <a:latin typeface="Avenir Next LT Pro"/>
              </a:rPr>
              <a:t> (U</a:t>
            </a:r>
            <a:r>
              <a:rPr lang="en-US" sz="1400" baseline="-25000">
                <a:solidFill>
                  <a:srgbClr val="0070C0"/>
                </a:solidFill>
                <a:latin typeface="Avenir Next LT Pro"/>
              </a:rPr>
              <a:t>10N</a:t>
            </a:r>
            <a:r>
              <a:rPr lang="en-US" sz="1400">
                <a:solidFill>
                  <a:srgbClr val="0070C0"/>
                </a:solidFill>
                <a:latin typeface="Avenir Next LT Pro"/>
              </a:rPr>
              <a:t>)</a:t>
            </a:r>
            <a:endParaRPr lang="en-US"/>
          </a:p>
        </p:txBody>
      </p:sp>
      <p:sp>
        <p:nvSpPr>
          <p:cNvPr id="37" name="Rectangle 36">
            <a:extLst>
              <a:ext uri="{FF2B5EF4-FFF2-40B4-BE49-F238E27FC236}">
                <a16:creationId xmlns:a16="http://schemas.microsoft.com/office/drawing/2014/main" id="{79DD3847-B8D2-6844-1CB6-68096F251B1D}"/>
              </a:ext>
            </a:extLst>
          </p:cNvPr>
          <p:cNvSpPr/>
          <p:nvPr/>
        </p:nvSpPr>
        <p:spPr>
          <a:xfrm>
            <a:off x="249588" y="857397"/>
            <a:ext cx="8694082" cy="332334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0" name="Rectangle 39">
            <a:extLst>
              <a:ext uri="{FF2B5EF4-FFF2-40B4-BE49-F238E27FC236}">
                <a16:creationId xmlns:a16="http://schemas.microsoft.com/office/drawing/2014/main" id="{0B4A3578-0259-7AA7-FC4C-C683D8D8C4F5}"/>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Tree>
    <p:extLst>
      <p:ext uri="{BB962C8B-B14F-4D97-AF65-F5344CB8AC3E}">
        <p14:creationId xmlns:p14="http://schemas.microsoft.com/office/powerpoint/2010/main" val="2556034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D6C2556-1DCE-50F3-2EDC-995675743BF9}"/>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a:latin typeface="Avenir Next LT Pro"/>
                <a:ea typeface="+mn-lt"/>
                <a:cs typeface="+mn-lt"/>
              </a:rPr>
              <a:t>Entrainment</a:t>
            </a:r>
            <a:r>
              <a:rPr lang="en-US" sz="1600">
                <a:latin typeface="Avenir Next LT Pro"/>
                <a:cs typeface="Calibri" panose="020F0502020204030204"/>
              </a:rPr>
              <a:t> velocity either way almost visually identical and according to </a:t>
            </a:r>
            <a:r>
              <a:rPr lang="en-US" sz="1600" i="1">
                <a:latin typeface="Avenir Next LT Pro"/>
                <a:cs typeface="Calibri" panose="020F0502020204030204"/>
              </a:rPr>
              <a:t>φ</a:t>
            </a:r>
          </a:p>
          <a:p>
            <a:pPr marL="213995" indent="-213995" algn="just">
              <a:buFont typeface="Arial"/>
              <a:buChar char="•"/>
            </a:pPr>
            <a:r>
              <a:rPr lang="en-US" sz="1600">
                <a:latin typeface="Avenir Next LT Pro"/>
                <a:cs typeface="Calibri" panose="020F0502020204030204"/>
              </a:rPr>
              <a:t>Using constant value reduces low-wind swell over-estimation somewhat </a:t>
            </a:r>
          </a:p>
          <a:p>
            <a:pPr marL="213995" indent="-213995" algn="just">
              <a:buFont typeface="Arial"/>
              <a:buChar char="•"/>
            </a:pPr>
            <a:r>
              <a:rPr lang="en-US" sz="1600">
                <a:latin typeface="Avenir Next LT Pro"/>
                <a:cs typeface="Calibri" panose="020F0502020204030204"/>
              </a:rPr>
              <a:t>Don't have to worry about the variability of </a:t>
            </a:r>
            <a:r>
              <a:rPr lang="en-US" sz="1600" i="1" err="1">
                <a:latin typeface="Avenir Next LT Pro"/>
                <a:cs typeface="Calibri" panose="020F0502020204030204"/>
              </a:rPr>
              <a:t>z</a:t>
            </a:r>
            <a:r>
              <a:rPr lang="en-US" sz="1600" baseline="-25000" err="1">
                <a:latin typeface="Avenir Next LT Pro"/>
                <a:cs typeface="Calibri" panose="020F0502020204030204"/>
              </a:rPr>
              <a:t>p</a:t>
            </a:r>
            <a:r>
              <a:rPr lang="en-US" sz="1600">
                <a:latin typeface="Avenir Next LT Pro"/>
                <a:cs typeface="Calibri" panose="020F0502020204030204"/>
              </a:rPr>
              <a:t> or </a:t>
            </a:r>
            <a:r>
              <a:rPr lang="en-US" sz="1600" i="1" err="1">
                <a:latin typeface="Avenir Next LT Pro"/>
                <a:cs typeface="Calibri" panose="020F0502020204030204"/>
              </a:rPr>
              <a:t>T</a:t>
            </a:r>
            <a:r>
              <a:rPr lang="en-US" sz="1600" baseline="-25000" err="1">
                <a:latin typeface="Avenir Next LT Pro"/>
                <a:cs typeface="Calibri" panose="020F0502020204030204"/>
              </a:rPr>
              <a:t>ww</a:t>
            </a:r>
            <a:r>
              <a:rPr lang="en-US" sz="1600">
                <a:latin typeface="Avenir Next LT Pro"/>
                <a:cs typeface="Calibri" panose="020F0502020204030204"/>
              </a:rPr>
              <a:t> by using constant </a:t>
            </a:r>
            <a:endParaRPr lang="en-US" sz="1600" baseline="30000">
              <a:latin typeface="Avenir Next LT Pro"/>
              <a:cs typeface="Calibri" panose="020F0502020204030204"/>
            </a:endParaRPr>
          </a:p>
        </p:txBody>
      </p:sp>
      <p:pic>
        <p:nvPicPr>
          <p:cNvPr id="25" name="Picture 24">
            <a:extLst>
              <a:ext uri="{FF2B5EF4-FFF2-40B4-BE49-F238E27FC236}">
                <a16:creationId xmlns:a16="http://schemas.microsoft.com/office/drawing/2014/main" id="{9816C167-9642-7E29-94A6-05FA1F6AF7E6}"/>
              </a:ext>
            </a:extLst>
          </p:cNvPr>
          <p:cNvPicPr>
            <a:picLocks noChangeAspect="1"/>
          </p:cNvPicPr>
          <p:nvPr/>
        </p:nvPicPr>
        <p:blipFill rotWithShape="1">
          <a:blip r:embed="rId2"/>
          <a:srcRect l="5622" t="4832" r="7775" b="4295"/>
          <a:stretch/>
        </p:blipFill>
        <p:spPr>
          <a:xfrm>
            <a:off x="2268339" y="1155997"/>
            <a:ext cx="4418810" cy="4132149"/>
          </a:xfrm>
          <a:prstGeom prst="rect">
            <a:avLst/>
          </a:prstGeom>
        </p:spPr>
      </p:pic>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Sensitivity to</a:t>
            </a:r>
            <a:r>
              <a:rPr lang="en-US" sz="2000">
                <a:solidFill>
                  <a:srgbClr val="2E75B5"/>
                </a:solidFill>
                <a:latin typeface="Avenir Next LT Pro"/>
                <a:cs typeface="Calibri Light"/>
              </a:rPr>
              <a:t> Entrainment Velocity Choice</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40" name="Rectangle 39">
            <a:extLst>
              <a:ext uri="{FF2B5EF4-FFF2-40B4-BE49-F238E27FC236}">
                <a16:creationId xmlns:a16="http://schemas.microsoft.com/office/drawing/2014/main" id="{0B4A3578-0259-7AA7-FC4C-C683D8D8C4F5}"/>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14" name="Title 1">
            <a:extLst>
              <a:ext uri="{FF2B5EF4-FFF2-40B4-BE49-F238E27FC236}">
                <a16:creationId xmlns:a16="http://schemas.microsoft.com/office/drawing/2014/main" id="{05C11622-F16F-BA22-8E5C-2C378B457A2F}"/>
              </a:ext>
            </a:extLst>
          </p:cNvPr>
          <p:cNvSpPr txBox="1">
            <a:spLocks/>
          </p:cNvSpPr>
          <p:nvPr/>
        </p:nvSpPr>
        <p:spPr>
          <a:xfrm>
            <a:off x="4374625" y="910105"/>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PDFs</a:t>
            </a:r>
            <a:endParaRPr lang="en-US" sz="1400" baseline="-25000">
              <a:solidFill>
                <a:srgbClr val="0070C0"/>
              </a:solidFill>
              <a:latin typeface="Avenir Next LT Pro"/>
            </a:endParaRPr>
          </a:p>
        </p:txBody>
      </p:sp>
      <p:sp>
        <p:nvSpPr>
          <p:cNvPr id="19" name="Title 1">
            <a:extLst>
              <a:ext uri="{FF2B5EF4-FFF2-40B4-BE49-F238E27FC236}">
                <a16:creationId xmlns:a16="http://schemas.microsoft.com/office/drawing/2014/main" id="{502087D9-CC13-1F6F-85FD-52CA2D6DAFB2}"/>
              </a:ext>
            </a:extLst>
          </p:cNvPr>
          <p:cNvSpPr txBox="1">
            <a:spLocks/>
          </p:cNvSpPr>
          <p:nvPr/>
        </p:nvSpPr>
        <p:spPr>
          <a:xfrm>
            <a:off x="1970892" y="910106"/>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ea typeface="+mn-lt"/>
                <a:cs typeface="+mn-lt"/>
              </a:rPr>
              <a:t>Parameterised vs. Observed </a:t>
            </a:r>
            <a:r>
              <a:rPr lang="en-US" sz="1400" i="1">
                <a:solidFill>
                  <a:srgbClr val="0070C0"/>
                </a:solidFill>
                <a:latin typeface="Avenir Next LT Pro"/>
                <a:ea typeface="+mn-lt"/>
                <a:cs typeface="+mn-lt"/>
              </a:rPr>
              <a:t>k</a:t>
            </a:r>
            <a:r>
              <a:rPr lang="en-US" sz="900" baseline="-25000">
                <a:solidFill>
                  <a:srgbClr val="0070C0"/>
                </a:solidFill>
                <a:latin typeface="Avenir Next LT Pro"/>
                <a:ea typeface="+mn-lt"/>
                <a:cs typeface="+mn-lt"/>
              </a:rPr>
              <a:t>660</a:t>
            </a:r>
            <a:endParaRPr lang="en-US" sz="900">
              <a:solidFill>
                <a:srgbClr val="0070C0"/>
              </a:solidFill>
              <a:latin typeface="Avenir Next LT Pro"/>
              <a:ea typeface="+mn-lt"/>
              <a:cs typeface="+mn-lt"/>
            </a:endParaRPr>
          </a:p>
        </p:txBody>
      </p:sp>
      <p:sp>
        <p:nvSpPr>
          <p:cNvPr id="24" name="Rectangle 23">
            <a:extLst>
              <a:ext uri="{FF2B5EF4-FFF2-40B4-BE49-F238E27FC236}">
                <a16:creationId xmlns:a16="http://schemas.microsoft.com/office/drawing/2014/main" id="{751BC5FE-062D-6E6D-50C4-B1E7D9E95D0E}"/>
              </a:ext>
            </a:extLst>
          </p:cNvPr>
          <p:cNvSpPr/>
          <p:nvPr/>
        </p:nvSpPr>
        <p:spPr>
          <a:xfrm>
            <a:off x="240481" y="857397"/>
            <a:ext cx="8712296" cy="446178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Tree>
    <p:extLst>
      <p:ext uri="{BB962C8B-B14F-4D97-AF65-F5344CB8AC3E}">
        <p14:creationId xmlns:p14="http://schemas.microsoft.com/office/powerpoint/2010/main" val="3575571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2" descr="Diagram&#10;&#10;Description automatically generated">
            <a:extLst>
              <a:ext uri="{FF2B5EF4-FFF2-40B4-BE49-F238E27FC236}">
                <a16:creationId xmlns:a16="http://schemas.microsoft.com/office/drawing/2014/main" id="{397CADC2-EFD4-4B99-9A5A-F7838E6729B6}"/>
              </a:ext>
            </a:extLst>
          </p:cNvPr>
          <p:cNvPicPr>
            <a:picLocks noChangeAspect="1"/>
          </p:cNvPicPr>
          <p:nvPr/>
        </p:nvPicPr>
        <p:blipFill>
          <a:blip r:embed="rId3"/>
          <a:stretch>
            <a:fillRect/>
          </a:stretch>
        </p:blipFill>
        <p:spPr>
          <a:xfrm>
            <a:off x="238125" y="857301"/>
            <a:ext cx="8715375" cy="3876573"/>
          </a:xfrm>
          <a:prstGeom prst="rect">
            <a:avLst/>
          </a:prstGeom>
        </p:spPr>
      </p:pic>
      <p:sp>
        <p:nvSpPr>
          <p:cNvPr id="15" name="Title 1">
            <a:extLst>
              <a:ext uri="{FF2B5EF4-FFF2-40B4-BE49-F238E27FC236}">
                <a16:creationId xmlns:a16="http://schemas.microsoft.com/office/drawing/2014/main" id="{73E34080-9C1F-4943-845F-DC399C683838}"/>
              </a:ext>
            </a:extLst>
          </p:cNvPr>
          <p:cNvSpPr txBox="1">
            <a:spLocks/>
          </p:cNvSpPr>
          <p:nvPr/>
        </p:nvSpPr>
        <p:spPr>
          <a:xfrm>
            <a:off x="249022" y="4819660"/>
            <a:ext cx="8701073" cy="65450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a:solidFill>
                  <a:srgbClr val="000000"/>
                </a:solidFill>
                <a:latin typeface="Avenir Next LT Pro Light"/>
                <a:ea typeface="CMU Serif Roman" panose="02000603000000000000" pitchFamily="2" charset="0"/>
                <a:cs typeface="CMU Serif Roman" panose="02000603000000000000" pitchFamily="2" charset="0"/>
              </a:rPr>
              <a:t>Momentum, heat, material and gas exchanged between atmosphere, waves, and ocean through dynamic and thermodynamic processes  </a:t>
            </a:r>
            <a:endParaRPr lang="en-US" sz="1600">
              <a:latin typeface="Avenir Next LT Pro Light"/>
            </a:endParaRPr>
          </a:p>
        </p:txBody>
      </p: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Air-Sea Fluxes</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rgbClr val="FF0000"/>
                </a:solidFill>
                <a:latin typeface="Avenir Next LT Pro Demi"/>
                <a:cs typeface="Calibri Light"/>
              </a:rPr>
              <a:t>Background and Motivation</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Field Data </a:t>
            </a:r>
            <a:r>
              <a:rPr lang="en-US" sz="1200">
                <a:solidFill>
                  <a:srgbClr val="A5A5A5"/>
                </a:solidFill>
                <a:ea typeface="+mj-lt"/>
                <a:cs typeface="+mj-lt"/>
              </a:rPr>
              <a:t>•</a:t>
            </a:r>
            <a:r>
              <a:rPr lang="en-US" sz="1200">
                <a:solidFill>
                  <a:srgbClr val="A5A5A5"/>
                </a:solidFill>
                <a:latin typeface="Avenir Next LT Pro Demi"/>
                <a:cs typeface="Calibri Light"/>
              </a:rPr>
              <a:t> Spectral Wave Model •  Results •  Conclusions</a:t>
            </a:r>
            <a:endParaRPr lang="en-US">
              <a:solidFill>
                <a:srgbClr val="A5A5A5"/>
              </a:solidFill>
              <a:cs typeface="Calibri Light" panose="020F0302020204030204"/>
            </a:endParaRPr>
          </a:p>
        </p:txBody>
      </p:sp>
      <p:sp>
        <p:nvSpPr>
          <p:cNvPr id="39" name="Title 1">
            <a:extLst>
              <a:ext uri="{FF2B5EF4-FFF2-40B4-BE49-F238E27FC236}">
                <a16:creationId xmlns:a16="http://schemas.microsoft.com/office/drawing/2014/main" id="{AE345229-2ADA-5A23-276F-AD3F41A1072D}"/>
              </a:ext>
            </a:extLst>
          </p:cNvPr>
          <p:cNvSpPr txBox="1">
            <a:spLocks/>
          </p:cNvSpPr>
          <p:nvPr/>
        </p:nvSpPr>
        <p:spPr>
          <a:xfrm>
            <a:off x="248981" y="5400803"/>
            <a:ext cx="8701073" cy="31160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a:solidFill>
                  <a:srgbClr val="E004DD"/>
                </a:solidFill>
                <a:latin typeface="Avenir Next LT Pro Light"/>
                <a:ea typeface="CMU Serif Roman" panose="02000603000000000000" pitchFamily="2" charset="0"/>
                <a:cs typeface="CMU Serif Roman" panose="02000603000000000000" pitchFamily="2" charset="0"/>
              </a:rPr>
              <a:t>Diffusion </a:t>
            </a:r>
            <a:r>
              <a:rPr lang="en-US">
                <a:solidFill>
                  <a:schemeClr val="tx1">
                    <a:lumMod val="95000"/>
                    <a:lumOff val="5000"/>
                  </a:schemeClr>
                </a:solidFill>
                <a:latin typeface="Avenir Next LT Pro Demi"/>
                <a:ea typeface="CMU Serif Roman" panose="02000603000000000000" pitchFamily="2" charset="0"/>
                <a:cs typeface="CMU Serif Roman" panose="02000603000000000000" pitchFamily="2" charset="0"/>
              </a:rPr>
              <a:t>•</a:t>
            </a:r>
            <a:r>
              <a:rPr lang="en-US">
                <a:solidFill>
                  <a:srgbClr val="E004DD"/>
                </a:solidFill>
                <a:latin typeface="Avenir Next LT Pro Demi"/>
                <a:ea typeface="CMU Serif Roman" panose="02000603000000000000" pitchFamily="2" charset="0"/>
                <a:cs typeface="CMU Serif Roman" panose="02000603000000000000" pitchFamily="2" charset="0"/>
              </a:rPr>
              <a:t> </a:t>
            </a:r>
            <a:r>
              <a:rPr lang="en-US">
                <a:solidFill>
                  <a:srgbClr val="E004DD"/>
                </a:solidFill>
                <a:latin typeface="Avenir Next LT Pro Light"/>
                <a:ea typeface="CMU Serif Roman" panose="02000603000000000000" pitchFamily="2" charset="0"/>
                <a:cs typeface="CMU Serif Roman" panose="02000603000000000000" pitchFamily="2" charset="0"/>
              </a:rPr>
              <a:t>Wave growth and breaking            gas flux    </a:t>
            </a:r>
            <a:endParaRPr lang="en-US" sz="1600">
              <a:solidFill>
                <a:srgbClr val="E004DD"/>
              </a:solidFill>
              <a:latin typeface="Avenir Next LT Pro Light"/>
            </a:endParaRPr>
          </a:p>
        </p:txBody>
      </p:sp>
      <p:sp>
        <p:nvSpPr>
          <p:cNvPr id="40" name="Title 1">
            <a:extLst>
              <a:ext uri="{FF2B5EF4-FFF2-40B4-BE49-F238E27FC236}">
                <a16:creationId xmlns:a16="http://schemas.microsoft.com/office/drawing/2014/main" id="{093A0EC8-7077-B99D-A97F-A9FC43D1C61F}"/>
              </a:ext>
            </a:extLst>
          </p:cNvPr>
          <p:cNvSpPr txBox="1">
            <a:spLocks/>
          </p:cNvSpPr>
          <p:nvPr/>
        </p:nvSpPr>
        <p:spPr>
          <a:xfrm>
            <a:off x="249021" y="5981710"/>
            <a:ext cx="8701073" cy="2830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a:solidFill>
                  <a:srgbClr val="000000"/>
                </a:solidFill>
                <a:latin typeface="Avenir Next LT Pro Light"/>
                <a:ea typeface="CMU Serif Roman" panose="02000603000000000000" pitchFamily="2" charset="0"/>
                <a:cs typeface="CMU Serif Roman" panose="02000603000000000000" pitchFamily="2" charset="0"/>
              </a:rPr>
              <a:t>Bubbles, sea spray, spume facilitate exchange and impact up-scale budgets  </a:t>
            </a:r>
            <a:endParaRPr lang="en-US" sz="1600">
              <a:latin typeface="Avenir Next LT Pro Light"/>
            </a:endParaRPr>
          </a:p>
        </p:txBody>
      </p:sp>
      <p:sp>
        <p:nvSpPr>
          <p:cNvPr id="3" name="Title 1">
            <a:extLst>
              <a:ext uri="{FF2B5EF4-FFF2-40B4-BE49-F238E27FC236}">
                <a16:creationId xmlns:a16="http://schemas.microsoft.com/office/drawing/2014/main" id="{5A0DCE07-8EC7-DBA3-BF01-9FAB73FC3C55}"/>
              </a:ext>
            </a:extLst>
          </p:cNvPr>
          <p:cNvSpPr txBox="1">
            <a:spLocks/>
          </p:cNvSpPr>
          <p:nvPr/>
        </p:nvSpPr>
        <p:spPr>
          <a:xfrm>
            <a:off x="276879" y="6250285"/>
            <a:ext cx="6525805" cy="233702"/>
          </a:xfrm>
          <a:prstGeom prst="rect">
            <a:avLst/>
          </a:prstGeom>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a:solidFill>
                  <a:srgbClr val="E004DD"/>
                </a:solidFill>
                <a:latin typeface="Avenir Next LT Pro Light"/>
                <a:ea typeface="CMU Serif Roman" panose="02000603000000000000" pitchFamily="2" charset="0"/>
                <a:cs typeface="CMU Serif Roman" panose="02000603000000000000" pitchFamily="2" charset="0"/>
              </a:rPr>
              <a:t>Air-sea gas fluxes           global climate </a:t>
            </a:r>
            <a:endParaRPr lang="en-US">
              <a:solidFill>
                <a:srgbClr val="E004DD"/>
              </a:solidFill>
              <a:latin typeface="Avenir Next LT Pro Light"/>
            </a:endParaRPr>
          </a:p>
        </p:txBody>
      </p:sp>
      <p:cxnSp>
        <p:nvCxnSpPr>
          <p:cNvPr id="8" name="Straight Arrow Connector 7">
            <a:extLst>
              <a:ext uri="{FF2B5EF4-FFF2-40B4-BE49-F238E27FC236}">
                <a16:creationId xmlns:a16="http://schemas.microsoft.com/office/drawing/2014/main" id="{2B3C76D4-8941-2289-EF52-9ACA1C499B0B}"/>
              </a:ext>
            </a:extLst>
          </p:cNvPr>
          <p:cNvCxnSpPr/>
          <p:nvPr/>
        </p:nvCxnSpPr>
        <p:spPr>
          <a:xfrm>
            <a:off x="2256502" y="6362955"/>
            <a:ext cx="369837" cy="25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257D1361-D550-8EED-A7F2-9A203D703778}"/>
              </a:ext>
            </a:extLst>
          </p:cNvPr>
          <p:cNvCxnSpPr>
            <a:cxnSpLocks/>
          </p:cNvCxnSpPr>
          <p:nvPr/>
        </p:nvCxnSpPr>
        <p:spPr>
          <a:xfrm>
            <a:off x="4405342" y="5558282"/>
            <a:ext cx="369837" cy="25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581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9B03F9-6B69-0A5B-87E9-DAD12A975C6B}"/>
              </a:ext>
            </a:extLst>
          </p:cNvPr>
          <p:cNvPicPr>
            <a:picLocks noChangeAspect="1"/>
          </p:cNvPicPr>
          <p:nvPr/>
        </p:nvPicPr>
        <p:blipFill rotWithShape="1">
          <a:blip r:embed="rId2"/>
          <a:srcRect r="19428" b="272"/>
          <a:stretch/>
        </p:blipFill>
        <p:spPr>
          <a:xfrm>
            <a:off x="258656" y="1128144"/>
            <a:ext cx="8660999" cy="2953264"/>
          </a:xfrm>
          <a:prstGeom prst="rect">
            <a:avLst/>
          </a:prstGeom>
        </p:spPr>
      </p:pic>
      <p:sp>
        <p:nvSpPr>
          <p:cNvPr id="3" name="Title 1">
            <a:extLst>
              <a:ext uri="{FF2B5EF4-FFF2-40B4-BE49-F238E27FC236}">
                <a16:creationId xmlns:a16="http://schemas.microsoft.com/office/drawing/2014/main" id="{8E432AB0-C990-6247-DCF5-3B1653F0F2A0}"/>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a:solidFill>
                  <a:srgbClr val="000000"/>
                </a:solidFill>
                <a:latin typeface="Avenir Next LT Pro"/>
                <a:cs typeface="Calibri" panose="020F0502020204030204"/>
              </a:rPr>
              <a:t>Choice of W</a:t>
            </a:r>
            <a:r>
              <a:rPr lang="en-US" sz="1600" baseline="-25000">
                <a:solidFill>
                  <a:srgbClr val="000000"/>
                </a:solidFill>
                <a:latin typeface="Avenir Next LT Pro"/>
                <a:cs typeface="Calibri" panose="020F0502020204030204"/>
              </a:rPr>
              <a:t>growth</a:t>
            </a:r>
            <a:r>
              <a:rPr lang="en-US" sz="1600">
                <a:solidFill>
                  <a:srgbClr val="000000"/>
                </a:solidFill>
                <a:latin typeface="Avenir Next LT Pro"/>
                <a:cs typeface="Calibri" panose="020F0502020204030204"/>
              </a:rPr>
              <a:t>: </a:t>
            </a:r>
            <a:r>
              <a:rPr lang="en-US" sz="1600">
                <a:solidFill>
                  <a:srgbClr val="0070C0"/>
                </a:solidFill>
                <a:latin typeface="Avenir Next LT Pro"/>
                <a:cs typeface="Calibri" panose="020F0502020204030204"/>
              </a:rPr>
              <a:t>17.4%</a:t>
            </a:r>
            <a:r>
              <a:rPr lang="en-US" sz="1600">
                <a:latin typeface="Avenir Next LT Pro"/>
                <a:cs typeface="Calibri" panose="020F0502020204030204"/>
              </a:rPr>
              <a:t> difference between worst-performing, best-performing via </a:t>
            </a:r>
            <a:r>
              <a:rPr lang="en-US" sz="1600" i="1">
                <a:latin typeface="Avenir Next LT Pro"/>
                <a:cs typeface="Calibri" panose="020F0502020204030204"/>
              </a:rPr>
              <a:t>φ</a:t>
            </a:r>
          </a:p>
          <a:p>
            <a:pPr marL="213995" indent="-213995" algn="just">
              <a:buFont typeface="Arial"/>
              <a:buChar char="•"/>
            </a:pPr>
            <a:r>
              <a:rPr lang="en-US" sz="1600">
                <a:latin typeface="Avenir Next LT Pro"/>
                <a:cs typeface="Calibri" panose="020F0502020204030204"/>
              </a:rPr>
              <a:t>Over-estimation of </a:t>
            </a:r>
            <a:r>
              <a:rPr lang="en-US" sz="1600" i="1">
                <a:latin typeface="Avenir Next LT Pro"/>
                <a:cs typeface="Calibri" panose="020F0502020204030204"/>
              </a:rPr>
              <a:t>k</a:t>
            </a:r>
            <a:r>
              <a:rPr lang="en-US" sz="1600">
                <a:latin typeface="Avenir Next LT Pro"/>
                <a:cs typeface="Calibri" panose="020F0502020204030204"/>
              </a:rPr>
              <a:t> at low winds using full </a:t>
            </a:r>
            <a:r>
              <a:rPr lang="en-US" sz="1600" err="1">
                <a:ea typeface="+mn-lt"/>
                <a:cs typeface="+mn-lt"/>
              </a:rPr>
              <a:t>ϕ</a:t>
            </a:r>
            <a:r>
              <a:rPr lang="en-US" sz="1600" baseline="-25000" err="1">
                <a:latin typeface="Avenir Next LT Pro"/>
                <a:cs typeface="Calibri" panose="020F0502020204030204"/>
              </a:rPr>
              <a:t>diss</a:t>
            </a:r>
            <a:r>
              <a:rPr lang="en-US" sz="1600">
                <a:latin typeface="Avenir Next LT Pro"/>
                <a:cs typeface="Calibri" panose="020F0502020204030204"/>
              </a:rPr>
              <a:t> or omitting wave-age scaling in </a:t>
            </a:r>
            <a:r>
              <a:rPr lang="en-US" sz="1600" err="1">
                <a:latin typeface="Avenir Next LT Pro"/>
                <a:cs typeface="Calibri" panose="020F0502020204030204"/>
              </a:rPr>
              <a:t>W</a:t>
            </a:r>
            <a:r>
              <a:rPr lang="en-US" sz="1600" baseline="-25000" err="1">
                <a:latin typeface="Avenir Next LT Pro"/>
                <a:cs typeface="Calibri" panose="020F0502020204030204"/>
              </a:rPr>
              <a:t>growth</a:t>
            </a:r>
            <a:endParaRPr lang="en-US" baseline="-25000" err="1">
              <a:cs typeface="Calibri"/>
            </a:endParaRPr>
          </a:p>
          <a:p>
            <a:pPr marL="213995" indent="-213995" algn="just">
              <a:buFont typeface="Arial"/>
              <a:buChar char="•"/>
            </a:pPr>
            <a:r>
              <a:rPr lang="en-US" sz="1600">
                <a:latin typeface="Avenir Next LT Pro"/>
                <a:cs typeface="Calibri" panose="020F0502020204030204"/>
              </a:rPr>
              <a:t>All similar for U</a:t>
            </a:r>
            <a:r>
              <a:rPr lang="en-US" sz="1600" baseline="-25000">
                <a:latin typeface="Avenir Next LT Pro"/>
                <a:cs typeface="Calibri" panose="020F0502020204030204"/>
              </a:rPr>
              <a:t>10N</a:t>
            </a:r>
            <a:r>
              <a:rPr lang="en-US" sz="1600">
                <a:latin typeface="Avenir Next LT Pro"/>
                <a:cs typeface="Calibri" panose="020F0502020204030204"/>
              </a:rPr>
              <a:t> = 7-12 ms</a:t>
            </a:r>
            <a:r>
              <a:rPr lang="en-US" sz="1600" baseline="30000">
                <a:latin typeface="Avenir Next LT Pro"/>
                <a:cs typeface="Calibri" panose="020F0502020204030204"/>
              </a:rPr>
              <a:t>-1</a:t>
            </a:r>
            <a:r>
              <a:rPr lang="en-US" sz="1600">
                <a:latin typeface="Avenir Next LT Pro"/>
                <a:cs typeface="Calibri" panose="020F0502020204030204"/>
              </a:rPr>
              <a:t>; sample-size issue – very large spread at U</a:t>
            </a:r>
            <a:r>
              <a:rPr lang="en-US" sz="1600" baseline="-25000">
                <a:latin typeface="Avenir Next LT Pro"/>
                <a:cs typeface="Calibri" panose="020F0502020204030204"/>
              </a:rPr>
              <a:t>10N</a:t>
            </a:r>
            <a:r>
              <a:rPr lang="en-US" sz="1600">
                <a:latin typeface="Avenir Next LT Pro"/>
                <a:cs typeface="Calibri" panose="020F0502020204030204"/>
              </a:rPr>
              <a:t> ≥ 18 ms</a:t>
            </a:r>
            <a:r>
              <a:rPr lang="en-US" sz="1600" baseline="30000">
                <a:latin typeface="Avenir Next LT Pro"/>
                <a:cs typeface="Calibri" panose="020F0502020204030204"/>
              </a:rPr>
              <a:t>-1</a:t>
            </a:r>
          </a:p>
          <a:p>
            <a:pPr marL="213995" indent="-213995" algn="just">
              <a:buFont typeface="Arial"/>
              <a:buChar char="•"/>
            </a:pPr>
            <a:r>
              <a:rPr lang="en-US" sz="1600">
                <a:latin typeface="Avenir Next LT Pro"/>
                <a:cs typeface="Calibri" panose="020F0502020204030204"/>
              </a:rPr>
              <a:t>Most impactful choice</a:t>
            </a:r>
            <a:endParaRPr lang="en-US" sz="1600" baseline="30000">
              <a:latin typeface="Avenir Next LT Pro"/>
              <a:cs typeface="Calibri" panose="020F0502020204030204"/>
            </a:endParaRPr>
          </a:p>
        </p:txBody>
      </p:sp>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Sensitivity to</a:t>
            </a:r>
            <a:r>
              <a:rPr lang="en-US" sz="2000">
                <a:solidFill>
                  <a:srgbClr val="2E75B5"/>
                </a:solidFill>
                <a:latin typeface="Avenir Next LT Pro"/>
                <a:cs typeface="Calibri Light"/>
              </a:rPr>
              <a:t> Growth-Phase Whitecap Fraction Parameterisation</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40" name="Rectangle 39">
            <a:extLst>
              <a:ext uri="{FF2B5EF4-FFF2-40B4-BE49-F238E27FC236}">
                <a16:creationId xmlns:a16="http://schemas.microsoft.com/office/drawing/2014/main" id="{0B4A3578-0259-7AA7-FC4C-C683D8D8C4F5}"/>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9" name="Title 1">
            <a:extLst>
              <a:ext uri="{FF2B5EF4-FFF2-40B4-BE49-F238E27FC236}">
                <a16:creationId xmlns:a16="http://schemas.microsoft.com/office/drawing/2014/main" id="{1DFCF1DD-F08A-8A49-9221-F325B1E631E3}"/>
              </a:ext>
            </a:extLst>
          </p:cNvPr>
          <p:cNvSpPr txBox="1">
            <a:spLocks/>
          </p:cNvSpPr>
          <p:nvPr/>
        </p:nvSpPr>
        <p:spPr>
          <a:xfrm>
            <a:off x="5711444" y="900294"/>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PDFs</a:t>
            </a:r>
            <a:endParaRPr lang="en-US" sz="1400" baseline="-25000">
              <a:solidFill>
                <a:srgbClr val="0070C0"/>
              </a:solidFill>
              <a:latin typeface="Avenir Next LT Pro"/>
            </a:endParaRPr>
          </a:p>
        </p:txBody>
      </p:sp>
      <p:sp>
        <p:nvSpPr>
          <p:cNvPr id="11" name="Title 1">
            <a:extLst>
              <a:ext uri="{FF2B5EF4-FFF2-40B4-BE49-F238E27FC236}">
                <a16:creationId xmlns:a16="http://schemas.microsoft.com/office/drawing/2014/main" id="{1F857FAA-DA94-E365-CC45-09785DC45BBA}"/>
              </a:ext>
            </a:extLst>
          </p:cNvPr>
          <p:cNvSpPr txBox="1">
            <a:spLocks/>
          </p:cNvSpPr>
          <p:nvPr/>
        </p:nvSpPr>
        <p:spPr>
          <a:xfrm>
            <a:off x="2287077" y="900295"/>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i="1">
                <a:solidFill>
                  <a:srgbClr val="0070C0"/>
                </a:solidFill>
                <a:latin typeface="Avenir Next LT Pro"/>
              </a:rPr>
              <a:t>k</a:t>
            </a:r>
            <a:r>
              <a:rPr lang="en-US" sz="1400" baseline="-25000">
                <a:solidFill>
                  <a:srgbClr val="0070C0"/>
                </a:solidFill>
                <a:latin typeface="Avenir Next LT Pro"/>
              </a:rPr>
              <a:t>660</a:t>
            </a:r>
            <a:r>
              <a:rPr lang="en-US" sz="1400">
                <a:solidFill>
                  <a:srgbClr val="0070C0"/>
                </a:solidFill>
                <a:latin typeface="Avenir Next LT Pro"/>
              </a:rPr>
              <a:t> (U</a:t>
            </a:r>
            <a:r>
              <a:rPr lang="en-US" sz="1400" baseline="-25000">
                <a:solidFill>
                  <a:srgbClr val="0070C0"/>
                </a:solidFill>
                <a:latin typeface="Avenir Next LT Pro"/>
              </a:rPr>
              <a:t>10N</a:t>
            </a:r>
            <a:r>
              <a:rPr lang="en-US" sz="1400">
                <a:solidFill>
                  <a:srgbClr val="0070C0"/>
                </a:solidFill>
                <a:latin typeface="Avenir Next LT Pro"/>
              </a:rPr>
              <a:t>)</a:t>
            </a:r>
            <a:endParaRPr lang="en-US"/>
          </a:p>
        </p:txBody>
      </p:sp>
      <p:sp>
        <p:nvSpPr>
          <p:cNvPr id="13" name="Rectangle 12">
            <a:extLst>
              <a:ext uri="{FF2B5EF4-FFF2-40B4-BE49-F238E27FC236}">
                <a16:creationId xmlns:a16="http://schemas.microsoft.com/office/drawing/2014/main" id="{741BD8A8-86BB-13C6-2BA0-BBBAFEFAF6E7}"/>
              </a:ext>
            </a:extLst>
          </p:cNvPr>
          <p:cNvSpPr/>
          <p:nvPr/>
        </p:nvSpPr>
        <p:spPr>
          <a:xfrm>
            <a:off x="249588" y="857397"/>
            <a:ext cx="8694082" cy="332334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Tree>
    <p:extLst>
      <p:ext uri="{BB962C8B-B14F-4D97-AF65-F5344CB8AC3E}">
        <p14:creationId xmlns:p14="http://schemas.microsoft.com/office/powerpoint/2010/main" val="332389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2BEA8E40-94CC-C4A2-15AD-FA11C3EC769E}"/>
              </a:ext>
            </a:extLst>
          </p:cNvPr>
          <p:cNvPicPr>
            <a:picLocks noChangeAspect="1"/>
          </p:cNvPicPr>
          <p:nvPr/>
        </p:nvPicPr>
        <p:blipFill rotWithShape="1">
          <a:blip r:embed="rId2"/>
          <a:srcRect r="19380" b="261"/>
          <a:stretch/>
        </p:blipFill>
        <p:spPr>
          <a:xfrm>
            <a:off x="258655" y="1128144"/>
            <a:ext cx="8670110" cy="2953264"/>
          </a:xfrm>
          <a:prstGeom prst="rect">
            <a:avLst/>
          </a:prstGeom>
        </p:spPr>
      </p:pic>
      <p:sp>
        <p:nvSpPr>
          <p:cNvPr id="3" name="Title 1">
            <a:extLst>
              <a:ext uri="{FF2B5EF4-FFF2-40B4-BE49-F238E27FC236}">
                <a16:creationId xmlns:a16="http://schemas.microsoft.com/office/drawing/2014/main" id="{F4625AAA-D6DA-73EC-1178-1FAFC6C91DE3}"/>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a:latin typeface="Avenir Next LT Pro"/>
                <a:ea typeface="+mn-lt"/>
                <a:cs typeface="+mn-lt"/>
              </a:rPr>
              <a:t>z</a:t>
            </a:r>
            <a:r>
              <a:rPr lang="en-US" sz="1600" baseline="-25000">
                <a:latin typeface="Avenir Next LT Pro"/>
                <a:ea typeface="+mn-lt"/>
                <a:cs typeface="+mn-lt"/>
              </a:rPr>
              <a:t>0 </a:t>
            </a:r>
            <a:r>
              <a:rPr lang="en-US" sz="1600">
                <a:latin typeface="Avenir Next LT Pro"/>
                <a:ea typeface="+mn-lt"/>
                <a:cs typeface="+mn-lt"/>
              </a:rPr>
              <a:t>in E(r) :</a:t>
            </a:r>
            <a:r>
              <a:rPr lang="en-US" sz="1600">
                <a:latin typeface="Avenir Next LT Pro"/>
                <a:cs typeface="Calibri" panose="020F0502020204030204"/>
              </a:rPr>
              <a:t> </a:t>
            </a:r>
            <a:r>
              <a:rPr lang="en-US" sz="1600">
                <a:solidFill>
                  <a:srgbClr val="0070C0"/>
                </a:solidFill>
                <a:latin typeface="Avenir Next LT Pro"/>
                <a:cs typeface="Calibri" panose="020F0502020204030204"/>
              </a:rPr>
              <a:t>6%</a:t>
            </a:r>
            <a:r>
              <a:rPr lang="en-US" sz="1600">
                <a:latin typeface="Avenir Next LT Pro"/>
                <a:cs typeface="Calibri" panose="020F0502020204030204"/>
              </a:rPr>
              <a:t> difference between worst-performing, best-performing via </a:t>
            </a:r>
            <a:r>
              <a:rPr lang="en-US" sz="1600" i="1">
                <a:latin typeface="Avenir Next LT Pro"/>
                <a:cs typeface="Calibri" panose="020F0502020204030204"/>
              </a:rPr>
              <a:t>φ</a:t>
            </a:r>
          </a:p>
          <a:p>
            <a:pPr marL="213995" indent="-213995" algn="just">
              <a:buFont typeface="Arial"/>
              <a:buChar char="•"/>
            </a:pPr>
            <a:r>
              <a:rPr lang="en-US" sz="1600" i="1">
                <a:latin typeface="Avenir Next LT Pro"/>
                <a:cs typeface="Calibri" panose="020F0502020204030204"/>
              </a:rPr>
              <a:t>H</a:t>
            </a:r>
            <a:r>
              <a:rPr lang="en-US" sz="1600" baseline="-25000">
                <a:latin typeface="Avenir Next LT Pro"/>
                <a:cs typeface="Calibri" panose="020F0502020204030204"/>
              </a:rPr>
              <a:t>s</a:t>
            </a:r>
            <a:r>
              <a:rPr lang="en-US" sz="1600">
                <a:latin typeface="Avenir Next LT Pro"/>
                <a:cs typeface="Calibri" panose="020F0502020204030204"/>
              </a:rPr>
              <a:t> </a:t>
            </a:r>
            <a:r>
              <a:rPr lang="en-US" sz="1600" i="1">
                <a:latin typeface="Avenir Next LT Pro"/>
                <a:cs typeface="Calibri" panose="020F0502020204030204"/>
              </a:rPr>
              <a:t>over-estimates</a:t>
            </a:r>
            <a:r>
              <a:rPr lang="en-US" sz="1600">
                <a:latin typeface="Avenir Next LT Pro"/>
                <a:cs typeface="Calibri" panose="020F0502020204030204"/>
              </a:rPr>
              <a:t> at low winds and </a:t>
            </a:r>
            <a:r>
              <a:rPr lang="en-US" sz="1600" i="1">
                <a:latin typeface="Avenir Next LT Pro"/>
                <a:cs typeface="Calibri" panose="020F0502020204030204"/>
              </a:rPr>
              <a:t>under-estimates</a:t>
            </a:r>
            <a:r>
              <a:rPr lang="en-US" sz="1600">
                <a:latin typeface="Avenir Next LT Pro"/>
                <a:cs typeface="Calibri" panose="020F0502020204030204"/>
              </a:rPr>
              <a:t> at high winds</a:t>
            </a:r>
          </a:p>
          <a:p>
            <a:pPr marL="213995" indent="-213995" algn="just">
              <a:buFont typeface="Arial"/>
              <a:buChar char="•"/>
            </a:pPr>
            <a:r>
              <a:rPr lang="en-US" sz="1600">
                <a:latin typeface="Avenir Next LT Pro"/>
                <a:cs typeface="Calibri" panose="020F0502020204030204"/>
              </a:rPr>
              <a:t>Bubble injection depth critically tied to wind-wave spectrum, higher-frequency waves</a:t>
            </a:r>
          </a:p>
          <a:p>
            <a:pPr marL="213995" indent="-213995" algn="just">
              <a:buFont typeface="Arial"/>
              <a:buChar char="•"/>
            </a:pPr>
            <a:r>
              <a:rPr lang="en-US" sz="1600">
                <a:latin typeface="Avenir Next LT Pro"/>
                <a:cs typeface="Calibri" panose="020F0502020204030204"/>
              </a:rPr>
              <a:t>Here, the choice is easy</a:t>
            </a:r>
            <a:endParaRPr lang="en-US"/>
          </a:p>
        </p:txBody>
      </p:sp>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Sensitivity to</a:t>
            </a:r>
            <a:r>
              <a:rPr lang="en-US" sz="2000">
                <a:solidFill>
                  <a:srgbClr val="2E75B5"/>
                </a:solidFill>
                <a:latin typeface="Avenir Next LT Pro"/>
                <a:cs typeface="Calibri Light"/>
              </a:rPr>
              <a:t> Initial Bubble Injection Depth in Bubble Efficiency</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40" name="Rectangle 39">
            <a:extLst>
              <a:ext uri="{FF2B5EF4-FFF2-40B4-BE49-F238E27FC236}">
                <a16:creationId xmlns:a16="http://schemas.microsoft.com/office/drawing/2014/main" id="{0B4A3578-0259-7AA7-FC4C-C683D8D8C4F5}"/>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9" name="Title 1">
            <a:extLst>
              <a:ext uri="{FF2B5EF4-FFF2-40B4-BE49-F238E27FC236}">
                <a16:creationId xmlns:a16="http://schemas.microsoft.com/office/drawing/2014/main" id="{22518789-FFF7-A3A1-84DA-29434CFF78A9}"/>
              </a:ext>
            </a:extLst>
          </p:cNvPr>
          <p:cNvSpPr txBox="1">
            <a:spLocks/>
          </p:cNvSpPr>
          <p:nvPr/>
        </p:nvSpPr>
        <p:spPr>
          <a:xfrm>
            <a:off x="5711444" y="900294"/>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PDFs</a:t>
            </a:r>
            <a:endParaRPr lang="en-US" sz="1400" baseline="-25000">
              <a:solidFill>
                <a:srgbClr val="0070C0"/>
              </a:solidFill>
              <a:latin typeface="Avenir Next LT Pro"/>
            </a:endParaRPr>
          </a:p>
        </p:txBody>
      </p:sp>
      <p:sp>
        <p:nvSpPr>
          <p:cNvPr id="11" name="Title 1">
            <a:extLst>
              <a:ext uri="{FF2B5EF4-FFF2-40B4-BE49-F238E27FC236}">
                <a16:creationId xmlns:a16="http://schemas.microsoft.com/office/drawing/2014/main" id="{0C24DB29-C64A-8160-1421-AC49285E0123}"/>
              </a:ext>
            </a:extLst>
          </p:cNvPr>
          <p:cNvSpPr txBox="1">
            <a:spLocks/>
          </p:cNvSpPr>
          <p:nvPr/>
        </p:nvSpPr>
        <p:spPr>
          <a:xfrm>
            <a:off x="2287077" y="900295"/>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i="1">
                <a:solidFill>
                  <a:srgbClr val="0070C0"/>
                </a:solidFill>
                <a:latin typeface="Avenir Next LT Pro"/>
              </a:rPr>
              <a:t>k</a:t>
            </a:r>
            <a:r>
              <a:rPr lang="en-US" sz="1400" baseline="-25000">
                <a:solidFill>
                  <a:srgbClr val="0070C0"/>
                </a:solidFill>
                <a:latin typeface="Avenir Next LT Pro"/>
              </a:rPr>
              <a:t>660</a:t>
            </a:r>
            <a:r>
              <a:rPr lang="en-US" sz="1400">
                <a:solidFill>
                  <a:srgbClr val="0070C0"/>
                </a:solidFill>
                <a:latin typeface="Avenir Next LT Pro"/>
              </a:rPr>
              <a:t> (U</a:t>
            </a:r>
            <a:r>
              <a:rPr lang="en-US" sz="1400" baseline="-25000">
                <a:solidFill>
                  <a:srgbClr val="0070C0"/>
                </a:solidFill>
                <a:latin typeface="Avenir Next LT Pro"/>
              </a:rPr>
              <a:t>10N</a:t>
            </a:r>
            <a:r>
              <a:rPr lang="en-US" sz="1400">
                <a:solidFill>
                  <a:srgbClr val="0070C0"/>
                </a:solidFill>
                <a:latin typeface="Avenir Next LT Pro"/>
              </a:rPr>
              <a:t>)</a:t>
            </a:r>
            <a:endParaRPr lang="en-US"/>
          </a:p>
        </p:txBody>
      </p:sp>
      <p:sp>
        <p:nvSpPr>
          <p:cNvPr id="13" name="Rectangle 12">
            <a:extLst>
              <a:ext uri="{FF2B5EF4-FFF2-40B4-BE49-F238E27FC236}">
                <a16:creationId xmlns:a16="http://schemas.microsoft.com/office/drawing/2014/main" id="{870FB37A-224C-090C-623D-C1976F98EDAC}"/>
              </a:ext>
            </a:extLst>
          </p:cNvPr>
          <p:cNvSpPr/>
          <p:nvPr/>
        </p:nvSpPr>
        <p:spPr>
          <a:xfrm>
            <a:off x="249588" y="857397"/>
            <a:ext cx="8694082" cy="332334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Tree>
    <p:extLst>
      <p:ext uri="{BB962C8B-B14F-4D97-AF65-F5344CB8AC3E}">
        <p14:creationId xmlns:p14="http://schemas.microsoft.com/office/powerpoint/2010/main" val="275935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35EBBB18-A821-9403-0965-8C5E0CAE54A7}"/>
              </a:ext>
            </a:extLst>
          </p:cNvPr>
          <p:cNvPicPr>
            <a:picLocks noChangeAspect="1"/>
          </p:cNvPicPr>
          <p:nvPr/>
        </p:nvPicPr>
        <p:blipFill rotWithShape="1">
          <a:blip r:embed="rId2"/>
          <a:srcRect r="19360" b="321"/>
          <a:stretch/>
        </p:blipFill>
        <p:spPr>
          <a:xfrm>
            <a:off x="258655" y="1128145"/>
            <a:ext cx="8679227" cy="2953265"/>
          </a:xfrm>
          <a:prstGeom prst="rect">
            <a:avLst/>
          </a:prstGeom>
        </p:spPr>
      </p:pic>
      <p:sp>
        <p:nvSpPr>
          <p:cNvPr id="3" name="Title 1">
            <a:extLst>
              <a:ext uri="{FF2B5EF4-FFF2-40B4-BE49-F238E27FC236}">
                <a16:creationId xmlns:a16="http://schemas.microsoft.com/office/drawing/2014/main" id="{9DC3757A-0898-5EA1-E1C8-DCC25ADC7051}"/>
              </a:ext>
            </a:extLst>
          </p:cNvPr>
          <p:cNvSpPr txBox="1">
            <a:spLocks/>
          </p:cNvSpPr>
          <p:nvPr/>
        </p:nvSpPr>
        <p:spPr>
          <a:xfrm>
            <a:off x="412088" y="5383997"/>
            <a:ext cx="8421348" cy="1215079"/>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a:latin typeface="Avenir Next LT Pro"/>
                <a:ea typeface="+mn-lt"/>
                <a:cs typeface="+mn-lt"/>
              </a:rPr>
              <a:t>Only</a:t>
            </a:r>
            <a:r>
              <a:rPr lang="en-US" sz="1600">
                <a:latin typeface="Avenir Next LT Pro"/>
                <a:cs typeface="Calibri" panose="020F0502020204030204"/>
              </a:rPr>
              <a:t> </a:t>
            </a:r>
            <a:r>
              <a:rPr lang="en-US" sz="1600">
                <a:solidFill>
                  <a:srgbClr val="0070C0"/>
                </a:solidFill>
                <a:latin typeface="Avenir Next LT Pro"/>
                <a:cs typeface="Calibri" panose="020F0502020204030204"/>
              </a:rPr>
              <a:t>0.2%</a:t>
            </a:r>
            <a:r>
              <a:rPr lang="en-US" sz="1600">
                <a:latin typeface="Avenir Next LT Pro"/>
                <a:cs typeface="Calibri" panose="020F0502020204030204"/>
              </a:rPr>
              <a:t> difference between worst-performing, best-performing via </a:t>
            </a:r>
            <a:r>
              <a:rPr lang="en-US" sz="1600" i="1">
                <a:latin typeface="Avenir Next LT Pro"/>
                <a:cs typeface="Calibri" panose="020F0502020204030204"/>
              </a:rPr>
              <a:t>φ</a:t>
            </a:r>
          </a:p>
          <a:p>
            <a:pPr marL="213995" indent="-213995" algn="just">
              <a:buFont typeface="Arial"/>
              <a:buChar char="•"/>
            </a:pPr>
            <a:r>
              <a:rPr lang="en-US" sz="1600">
                <a:latin typeface="Avenir Next LT Pro"/>
                <a:cs typeface="Calibri" panose="020F0502020204030204"/>
              </a:rPr>
              <a:t>Bubble of constant radius, terminal velocity, quiescent liquid, clean or dirty (W93)</a:t>
            </a:r>
          </a:p>
          <a:p>
            <a:pPr marL="213995" indent="-213995" algn="just">
              <a:buFont typeface="Arial"/>
              <a:buChar char="•"/>
            </a:pPr>
            <a:r>
              <a:rPr lang="en-US" sz="1600">
                <a:latin typeface="Avenir Next LT Pro"/>
                <a:cs typeface="Calibri" panose="020F0502020204030204"/>
              </a:rPr>
              <a:t>Bubble of constant radius, terminal velocity, turbulent liquid, dirty (D13, DM18)</a:t>
            </a:r>
          </a:p>
          <a:p>
            <a:pPr marL="213995" indent="-213995" algn="just">
              <a:buFont typeface="Arial"/>
              <a:buChar char="•"/>
            </a:pPr>
            <a:r>
              <a:rPr lang="en-US" sz="1600">
                <a:latin typeface="Avenir Next LT Pro"/>
                <a:cs typeface="Calibri" panose="020F0502020204030204"/>
              </a:rPr>
              <a:t>Least numerically impactful choice, but considering surfactants physically important</a:t>
            </a:r>
            <a:endParaRPr lang="en-US">
              <a:latin typeface="Calibri" panose="020F0502020204030204"/>
              <a:cs typeface="Calibri" panose="020F0502020204030204"/>
            </a:endParaRPr>
          </a:p>
        </p:txBody>
      </p:sp>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Sensitivity to</a:t>
            </a:r>
            <a:r>
              <a:rPr lang="en-US" sz="2000">
                <a:solidFill>
                  <a:srgbClr val="2E75B5"/>
                </a:solidFill>
                <a:latin typeface="Avenir Next LT Pro"/>
                <a:cs typeface="Calibri Light"/>
              </a:rPr>
              <a:t> Bubble Rise Velocity Parameterisation</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40" name="Rectangle 39">
            <a:extLst>
              <a:ext uri="{FF2B5EF4-FFF2-40B4-BE49-F238E27FC236}">
                <a16:creationId xmlns:a16="http://schemas.microsoft.com/office/drawing/2014/main" id="{0B4A3578-0259-7AA7-FC4C-C683D8D8C4F5}"/>
              </a:ext>
            </a:extLst>
          </p:cNvPr>
          <p:cNvSpPr/>
          <p:nvPr/>
        </p:nvSpPr>
        <p:spPr>
          <a:xfrm>
            <a:off x="239147" y="5421434"/>
            <a:ext cx="8712296" cy="1144339"/>
          </a:xfrm>
          <a:prstGeom prst="rect">
            <a:avLst/>
          </a:prstGeom>
          <a:noFill/>
          <a:ln w="635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9" name="Title 1">
            <a:extLst>
              <a:ext uri="{FF2B5EF4-FFF2-40B4-BE49-F238E27FC236}">
                <a16:creationId xmlns:a16="http://schemas.microsoft.com/office/drawing/2014/main" id="{4ADD73E4-D125-76CD-B084-299DC9A5341E}"/>
              </a:ext>
            </a:extLst>
          </p:cNvPr>
          <p:cNvSpPr txBox="1">
            <a:spLocks/>
          </p:cNvSpPr>
          <p:nvPr/>
        </p:nvSpPr>
        <p:spPr>
          <a:xfrm>
            <a:off x="5711444" y="900294"/>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a:rPr>
              <a:t>PDFs</a:t>
            </a:r>
            <a:endParaRPr lang="en-US" sz="1400" baseline="-25000">
              <a:solidFill>
                <a:srgbClr val="0070C0"/>
              </a:solidFill>
              <a:latin typeface="Avenir Next LT Pro"/>
            </a:endParaRPr>
          </a:p>
        </p:txBody>
      </p:sp>
      <p:sp>
        <p:nvSpPr>
          <p:cNvPr id="11" name="Title 1">
            <a:extLst>
              <a:ext uri="{FF2B5EF4-FFF2-40B4-BE49-F238E27FC236}">
                <a16:creationId xmlns:a16="http://schemas.microsoft.com/office/drawing/2014/main" id="{38F4A25B-7B18-FB2B-C6B3-4A9662AD97C6}"/>
              </a:ext>
            </a:extLst>
          </p:cNvPr>
          <p:cNvSpPr txBox="1">
            <a:spLocks/>
          </p:cNvSpPr>
          <p:nvPr/>
        </p:nvSpPr>
        <p:spPr>
          <a:xfrm>
            <a:off x="2287077" y="900295"/>
            <a:ext cx="2818672" cy="232113"/>
          </a:xfrm>
          <a:prstGeom prst="rect">
            <a:avLst/>
          </a:prstGeom>
          <a:ln>
            <a:noFill/>
          </a:ln>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i="1">
                <a:solidFill>
                  <a:srgbClr val="0070C0"/>
                </a:solidFill>
                <a:latin typeface="Avenir Next LT Pro"/>
              </a:rPr>
              <a:t>k</a:t>
            </a:r>
            <a:r>
              <a:rPr lang="en-US" sz="1400" baseline="-25000">
                <a:solidFill>
                  <a:srgbClr val="0070C0"/>
                </a:solidFill>
                <a:latin typeface="Avenir Next LT Pro"/>
              </a:rPr>
              <a:t>660</a:t>
            </a:r>
            <a:r>
              <a:rPr lang="en-US" sz="1400">
                <a:solidFill>
                  <a:srgbClr val="0070C0"/>
                </a:solidFill>
                <a:latin typeface="Avenir Next LT Pro"/>
              </a:rPr>
              <a:t> (U</a:t>
            </a:r>
            <a:r>
              <a:rPr lang="en-US" sz="1400" baseline="-25000">
                <a:solidFill>
                  <a:srgbClr val="0070C0"/>
                </a:solidFill>
                <a:latin typeface="Avenir Next LT Pro"/>
              </a:rPr>
              <a:t>10N</a:t>
            </a:r>
            <a:r>
              <a:rPr lang="en-US" sz="1400">
                <a:solidFill>
                  <a:srgbClr val="0070C0"/>
                </a:solidFill>
                <a:latin typeface="Avenir Next LT Pro"/>
              </a:rPr>
              <a:t>)</a:t>
            </a:r>
            <a:endParaRPr lang="en-US"/>
          </a:p>
        </p:txBody>
      </p:sp>
      <p:sp>
        <p:nvSpPr>
          <p:cNvPr id="13" name="Rectangle 12">
            <a:extLst>
              <a:ext uri="{FF2B5EF4-FFF2-40B4-BE49-F238E27FC236}">
                <a16:creationId xmlns:a16="http://schemas.microsoft.com/office/drawing/2014/main" id="{CAC9D31F-316D-0F75-6BE0-C7DE93FA9F81}"/>
              </a:ext>
            </a:extLst>
          </p:cNvPr>
          <p:cNvSpPr/>
          <p:nvPr/>
        </p:nvSpPr>
        <p:spPr>
          <a:xfrm>
            <a:off x="249588" y="857397"/>
            <a:ext cx="8694082" cy="332334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Tree>
    <p:extLst>
      <p:ext uri="{BB962C8B-B14F-4D97-AF65-F5344CB8AC3E}">
        <p14:creationId xmlns:p14="http://schemas.microsoft.com/office/powerpoint/2010/main" val="3807412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AC1EFF-EFFF-2E3F-FD80-B673ECED4D24}"/>
              </a:ext>
            </a:extLst>
          </p:cNvPr>
          <p:cNvPicPr>
            <a:picLocks noChangeAspect="1"/>
          </p:cNvPicPr>
          <p:nvPr/>
        </p:nvPicPr>
        <p:blipFill rotWithShape="1">
          <a:blip r:embed="rId2"/>
          <a:srcRect l="6648" r="6459"/>
          <a:stretch/>
        </p:blipFill>
        <p:spPr>
          <a:xfrm>
            <a:off x="349584" y="735262"/>
            <a:ext cx="8463897" cy="4856405"/>
          </a:xfrm>
          <a:prstGeom prst="rect">
            <a:avLst/>
          </a:prstGeom>
        </p:spPr>
      </p:pic>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ea typeface="+mj-lt"/>
                <a:cs typeface="+mj-lt"/>
              </a:rPr>
              <a:t>Total </a:t>
            </a:r>
            <a:r>
              <a:rPr lang="en-US" sz="2000" i="1">
                <a:solidFill>
                  <a:srgbClr val="2E75B5"/>
                </a:solidFill>
                <a:latin typeface="Avenir Next LT Pro"/>
                <a:ea typeface="+mj-lt"/>
                <a:cs typeface="+mj-lt"/>
              </a:rPr>
              <a:t>k</a:t>
            </a:r>
            <a:r>
              <a:rPr lang="en-US" sz="2000">
                <a:solidFill>
                  <a:srgbClr val="2E75B5"/>
                </a:solidFill>
                <a:latin typeface="Avenir Next LT Pro"/>
                <a:ea typeface="+mj-lt"/>
                <a:cs typeface="+mj-lt"/>
              </a:rPr>
              <a:t> Performance Matrix</a:t>
            </a:r>
            <a:endParaRPr lang="en-US" sz="2000">
              <a:solidFill>
                <a:srgbClr val="2E75B5"/>
              </a:solidFill>
              <a:latin typeface="Avenir Next LT Pro"/>
              <a:cs typeface="Calibri Light"/>
            </a:endParaRP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9" name="Title 1">
            <a:extLst>
              <a:ext uri="{FF2B5EF4-FFF2-40B4-BE49-F238E27FC236}">
                <a16:creationId xmlns:a16="http://schemas.microsoft.com/office/drawing/2014/main" id="{8C32DE38-E305-498B-6AF9-96607782595B}"/>
              </a:ext>
            </a:extLst>
          </p:cNvPr>
          <p:cNvSpPr txBox="1">
            <a:spLocks/>
          </p:cNvSpPr>
          <p:nvPr/>
        </p:nvSpPr>
        <p:spPr>
          <a:xfrm>
            <a:off x="412088" y="5550786"/>
            <a:ext cx="8421348" cy="1048290"/>
          </a:xfrm>
          <a:prstGeom prst="rect">
            <a:avLst/>
          </a:prstGeom>
          <a:solidFill>
            <a:schemeClr val="bg1"/>
          </a:solidFill>
          <a:ln w="28575">
            <a:noFill/>
          </a:ln>
        </p:spPr>
        <p:txBody>
          <a:bodyPr vert="horz" lIns="68580" tIns="34290" rIns="68580" bIns="3429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13995" indent="-213995" algn="just">
              <a:buFont typeface="Arial"/>
              <a:buChar char="•"/>
            </a:pPr>
            <a:r>
              <a:rPr lang="en-US" sz="1600">
                <a:latin typeface="Avenir Next LT Pro"/>
                <a:cs typeface="Calibri" panose="020F0502020204030204"/>
              </a:rPr>
              <a:t>Worst-performing overall: </a:t>
            </a:r>
            <a:endParaRPr lang="en-US">
              <a:latin typeface="Calibri" panose="020F0502020204030204"/>
              <a:cs typeface="Calibri" panose="020F0502020204030204"/>
            </a:endParaRPr>
          </a:p>
          <a:p>
            <a:pPr marL="213995" indent="-213995" algn="just">
              <a:buFont typeface="Arial"/>
              <a:buChar char="•"/>
            </a:pPr>
            <a:endParaRPr lang="en-US" sz="1600">
              <a:latin typeface="Avenir Next LT Pro"/>
              <a:cs typeface="Calibri"/>
            </a:endParaRPr>
          </a:p>
          <a:p>
            <a:pPr marL="213995" indent="-213995" algn="just">
              <a:buFont typeface="Arial"/>
              <a:buChar char="•"/>
            </a:pPr>
            <a:r>
              <a:rPr lang="en-US" sz="1600">
                <a:latin typeface="Avenir Next LT Pro"/>
                <a:cs typeface="Calibri"/>
              </a:rPr>
              <a:t>Best-performing overall:</a:t>
            </a:r>
          </a:p>
        </p:txBody>
      </p:sp>
      <p:sp>
        <p:nvSpPr>
          <p:cNvPr id="11" name="Rectangle 10">
            <a:extLst>
              <a:ext uri="{FF2B5EF4-FFF2-40B4-BE49-F238E27FC236}">
                <a16:creationId xmlns:a16="http://schemas.microsoft.com/office/drawing/2014/main" id="{0D397FEA-015E-2B13-047E-6A8A585E1E1F}"/>
              </a:ext>
            </a:extLst>
          </p:cNvPr>
          <p:cNvSpPr/>
          <p:nvPr/>
        </p:nvSpPr>
        <p:spPr>
          <a:xfrm>
            <a:off x="239147" y="5588223"/>
            <a:ext cx="8712296" cy="977550"/>
          </a:xfrm>
          <a:prstGeom prst="rect">
            <a:avLst/>
          </a:prstGeom>
          <a:noFill/>
          <a:ln w="12700">
            <a:solidFill>
              <a:schemeClr val="tx1"/>
            </a:solidFill>
            <a:prstDash val="dash"/>
            <a:extLst>
              <a:ext uri="{C807C97D-BFC1-408E-A445-0C87EB9F89A2}">
                <ask:lineSketchStyleProps xmlns:ask="http://schemas.microsoft.com/office/drawing/2018/sketchyshapes">
                  <ask:type>
                    <ask:lineSketchNon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13" name="Rectangle 12">
            <a:extLst>
              <a:ext uri="{FF2B5EF4-FFF2-40B4-BE49-F238E27FC236}">
                <a16:creationId xmlns:a16="http://schemas.microsoft.com/office/drawing/2014/main" id="{F5FD9891-4F35-59C8-FE9A-B0948445AACC}"/>
              </a:ext>
            </a:extLst>
          </p:cNvPr>
          <p:cNvSpPr/>
          <p:nvPr/>
        </p:nvSpPr>
        <p:spPr>
          <a:xfrm>
            <a:off x="240481" y="857397"/>
            <a:ext cx="8712296" cy="4618765"/>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pic>
        <p:nvPicPr>
          <p:cNvPr id="2" name="Picture 1" descr="A number with numbers on it&#10;&#10;Description automatically generated">
            <a:extLst>
              <a:ext uri="{FF2B5EF4-FFF2-40B4-BE49-F238E27FC236}">
                <a16:creationId xmlns:a16="http://schemas.microsoft.com/office/drawing/2014/main" id="{74EAFB86-60CD-2595-B62B-1C88DFCE9B9B}"/>
              </a:ext>
            </a:extLst>
          </p:cNvPr>
          <p:cNvPicPr>
            <a:picLocks noChangeAspect="1"/>
          </p:cNvPicPr>
          <p:nvPr/>
        </p:nvPicPr>
        <p:blipFill>
          <a:blip r:embed="rId3"/>
          <a:stretch>
            <a:fillRect/>
          </a:stretch>
        </p:blipFill>
        <p:spPr>
          <a:xfrm>
            <a:off x="3956328" y="6168654"/>
            <a:ext cx="4837940" cy="331322"/>
          </a:xfrm>
          <a:prstGeom prst="rect">
            <a:avLst/>
          </a:prstGeom>
        </p:spPr>
      </p:pic>
      <p:pic>
        <p:nvPicPr>
          <p:cNvPr id="8" name="Picture 7">
            <a:extLst>
              <a:ext uri="{FF2B5EF4-FFF2-40B4-BE49-F238E27FC236}">
                <a16:creationId xmlns:a16="http://schemas.microsoft.com/office/drawing/2014/main" id="{D09A327C-F05B-BA72-1181-E369DDB9AB51}"/>
              </a:ext>
            </a:extLst>
          </p:cNvPr>
          <p:cNvPicPr>
            <a:picLocks noChangeAspect="1"/>
          </p:cNvPicPr>
          <p:nvPr/>
        </p:nvPicPr>
        <p:blipFill>
          <a:blip r:embed="rId4"/>
          <a:stretch>
            <a:fillRect/>
          </a:stretch>
        </p:blipFill>
        <p:spPr>
          <a:xfrm>
            <a:off x="3528272" y="5631168"/>
            <a:ext cx="5247780" cy="395355"/>
          </a:xfrm>
          <a:prstGeom prst="rect">
            <a:avLst/>
          </a:prstGeom>
        </p:spPr>
      </p:pic>
      <p:cxnSp>
        <p:nvCxnSpPr>
          <p:cNvPr id="10" name="Straight Arrow Connector 9">
            <a:extLst>
              <a:ext uri="{FF2B5EF4-FFF2-40B4-BE49-F238E27FC236}">
                <a16:creationId xmlns:a16="http://schemas.microsoft.com/office/drawing/2014/main" id="{FDD85DCB-4120-2525-E305-0DE064BD6EE4}"/>
              </a:ext>
            </a:extLst>
          </p:cNvPr>
          <p:cNvCxnSpPr/>
          <p:nvPr/>
        </p:nvCxnSpPr>
        <p:spPr>
          <a:xfrm flipV="1">
            <a:off x="4460888" y="6217738"/>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2D5C54E-BC81-A95D-56BC-82679EC8B266}"/>
              </a:ext>
            </a:extLst>
          </p:cNvPr>
          <p:cNvCxnSpPr>
            <a:cxnSpLocks/>
          </p:cNvCxnSpPr>
          <p:nvPr/>
        </p:nvCxnSpPr>
        <p:spPr>
          <a:xfrm flipV="1">
            <a:off x="4460888" y="5762359"/>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58680D-A92D-345F-22F6-400A691FB8E8}"/>
              </a:ext>
            </a:extLst>
          </p:cNvPr>
          <p:cNvCxnSpPr>
            <a:cxnSpLocks/>
          </p:cNvCxnSpPr>
          <p:nvPr/>
        </p:nvCxnSpPr>
        <p:spPr>
          <a:xfrm flipV="1">
            <a:off x="5007342" y="5762359"/>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11ECB3-E5C7-002C-3323-427ECE6D729D}"/>
              </a:ext>
            </a:extLst>
          </p:cNvPr>
          <p:cNvCxnSpPr>
            <a:cxnSpLocks/>
          </p:cNvCxnSpPr>
          <p:nvPr/>
        </p:nvCxnSpPr>
        <p:spPr>
          <a:xfrm flipV="1">
            <a:off x="5262354" y="5762359"/>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A533F7-4585-A3C8-AC4F-9B629503D060}"/>
              </a:ext>
            </a:extLst>
          </p:cNvPr>
          <p:cNvCxnSpPr>
            <a:cxnSpLocks/>
          </p:cNvCxnSpPr>
          <p:nvPr/>
        </p:nvCxnSpPr>
        <p:spPr>
          <a:xfrm flipV="1">
            <a:off x="5262354" y="6217737"/>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9B0B01-E7B4-C13F-0AE7-C815125AC4AD}"/>
              </a:ext>
            </a:extLst>
          </p:cNvPr>
          <p:cNvCxnSpPr>
            <a:cxnSpLocks/>
          </p:cNvCxnSpPr>
          <p:nvPr/>
        </p:nvCxnSpPr>
        <p:spPr>
          <a:xfrm flipV="1">
            <a:off x="4970912" y="6217737"/>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485CAB-4080-B3A6-56D3-E5229C184277}"/>
              </a:ext>
            </a:extLst>
          </p:cNvPr>
          <p:cNvCxnSpPr>
            <a:cxnSpLocks/>
          </p:cNvCxnSpPr>
          <p:nvPr/>
        </p:nvCxnSpPr>
        <p:spPr>
          <a:xfrm flipV="1">
            <a:off x="5972744" y="5762359"/>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DE380AB-C96D-E895-43FD-2378FA452977}"/>
              </a:ext>
            </a:extLst>
          </p:cNvPr>
          <p:cNvCxnSpPr>
            <a:cxnSpLocks/>
          </p:cNvCxnSpPr>
          <p:nvPr/>
        </p:nvCxnSpPr>
        <p:spPr>
          <a:xfrm flipV="1">
            <a:off x="5972744" y="6217737"/>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D2BD854-C28F-025A-2044-DECF0A64D142}"/>
              </a:ext>
            </a:extLst>
          </p:cNvPr>
          <p:cNvCxnSpPr>
            <a:cxnSpLocks/>
          </p:cNvCxnSpPr>
          <p:nvPr/>
        </p:nvCxnSpPr>
        <p:spPr>
          <a:xfrm flipV="1">
            <a:off x="8623047" y="5762358"/>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D9EC41-31A1-9F57-510F-DDAF7FAECF07}"/>
              </a:ext>
            </a:extLst>
          </p:cNvPr>
          <p:cNvCxnSpPr>
            <a:cxnSpLocks/>
          </p:cNvCxnSpPr>
          <p:nvPr/>
        </p:nvCxnSpPr>
        <p:spPr>
          <a:xfrm flipV="1">
            <a:off x="8623047" y="6217736"/>
            <a:ext cx="231333" cy="242262"/>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9AD9DD-4688-AFD0-336E-F90639837445}"/>
              </a:ext>
            </a:extLst>
          </p:cNvPr>
          <p:cNvCxnSpPr>
            <a:cxnSpLocks/>
          </p:cNvCxnSpPr>
          <p:nvPr/>
        </p:nvCxnSpPr>
        <p:spPr>
          <a:xfrm flipV="1">
            <a:off x="7894441" y="6381673"/>
            <a:ext cx="386160" cy="69219"/>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F06093D-7734-194B-49F4-195653F2EB91}"/>
              </a:ext>
            </a:extLst>
          </p:cNvPr>
          <p:cNvCxnSpPr>
            <a:cxnSpLocks/>
          </p:cNvCxnSpPr>
          <p:nvPr/>
        </p:nvCxnSpPr>
        <p:spPr>
          <a:xfrm flipV="1">
            <a:off x="7894441" y="5926294"/>
            <a:ext cx="386160" cy="69219"/>
          </a:xfrm>
          <a:prstGeom prst="straightConnector1">
            <a:avLst/>
          </a:prstGeom>
          <a:ln w="28575">
            <a:solidFill>
              <a:srgbClr val="E004DD"/>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837021E-6C83-1E38-1B28-C263DF0705C5}"/>
              </a:ext>
            </a:extLst>
          </p:cNvPr>
          <p:cNvSpPr/>
          <p:nvPr/>
        </p:nvSpPr>
        <p:spPr>
          <a:xfrm>
            <a:off x="956296" y="1466318"/>
            <a:ext cx="336980" cy="400731"/>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91A70D-FDF8-F203-DD97-D010AA42E8E0}"/>
              </a:ext>
            </a:extLst>
          </p:cNvPr>
          <p:cNvSpPr/>
          <p:nvPr/>
        </p:nvSpPr>
        <p:spPr>
          <a:xfrm>
            <a:off x="8178599" y="4663075"/>
            <a:ext cx="336980" cy="400731"/>
          </a:xfrm>
          <a:prstGeom prst="rect">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372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Conclusions </a:t>
            </a:r>
            <a:endParaRPr lang="en-US" sz="2000">
              <a:solidFill>
                <a:srgbClr val="2E75B5"/>
              </a:solidFill>
              <a:latin typeface="Avenir Next LT Pro"/>
              <a:cs typeface="Calibri Light"/>
            </a:endParaRPr>
          </a:p>
        </p:txBody>
      </p:sp>
      <p:sp>
        <p:nvSpPr>
          <p:cNvPr id="8" name="Title 1">
            <a:extLst>
              <a:ext uri="{FF2B5EF4-FFF2-40B4-BE49-F238E27FC236}">
                <a16:creationId xmlns:a16="http://schemas.microsoft.com/office/drawing/2014/main" id="{8683491D-A7AE-0757-287A-1C469CDACA02}"/>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Results •</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Conclusions</a:t>
            </a:r>
            <a:endParaRPr lang="en-US" sz="1200">
              <a:solidFill>
                <a:srgbClr val="A5A5A5"/>
              </a:solidFill>
              <a:latin typeface="Avenir Next LT Pro Demi"/>
              <a:cs typeface="Calibri Light" panose="020F0302020204030204"/>
            </a:endParaRPr>
          </a:p>
        </p:txBody>
      </p:sp>
      <p:sp>
        <p:nvSpPr>
          <p:cNvPr id="18" name="Rectangle 17">
            <a:extLst>
              <a:ext uri="{FF2B5EF4-FFF2-40B4-BE49-F238E27FC236}">
                <a16:creationId xmlns:a16="http://schemas.microsoft.com/office/drawing/2014/main" id="{511E755A-CCD8-D679-CE36-284609E8C278}"/>
              </a:ext>
            </a:extLst>
          </p:cNvPr>
          <p:cNvSpPr/>
          <p:nvPr/>
        </p:nvSpPr>
        <p:spPr>
          <a:xfrm>
            <a:off x="239889" y="966430"/>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0" name="Title 1">
            <a:extLst>
              <a:ext uri="{FF2B5EF4-FFF2-40B4-BE49-F238E27FC236}">
                <a16:creationId xmlns:a16="http://schemas.microsoft.com/office/drawing/2014/main" id="{17587C4E-344B-E306-6D83-EC77FDB5194D}"/>
              </a:ext>
            </a:extLst>
          </p:cNvPr>
          <p:cNvSpPr txBox="1">
            <a:spLocks/>
          </p:cNvSpPr>
          <p:nvPr/>
        </p:nvSpPr>
        <p:spPr>
          <a:xfrm>
            <a:off x="915771" y="961758"/>
            <a:ext cx="8034283" cy="37061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a:solidFill>
                  <a:srgbClr val="000000"/>
                </a:solidFill>
                <a:latin typeface="Avenir Next LT Pro Light"/>
              </a:rPr>
              <a:t>Diffusive gas transfer velocity inadequate by itself to parameterise </a:t>
            </a:r>
            <a:r>
              <a:rPr lang="en-US" i="1">
                <a:solidFill>
                  <a:srgbClr val="000000"/>
                </a:solidFill>
                <a:latin typeface="Avenir Next LT Pro Light"/>
              </a:rPr>
              <a:t>k</a:t>
            </a:r>
            <a:endParaRPr lang="en-US">
              <a:latin typeface="Avenir Next LT Pro Light"/>
            </a:endParaRPr>
          </a:p>
        </p:txBody>
      </p:sp>
      <p:sp>
        <p:nvSpPr>
          <p:cNvPr id="22" name="Title 1">
            <a:extLst>
              <a:ext uri="{FF2B5EF4-FFF2-40B4-BE49-F238E27FC236}">
                <a16:creationId xmlns:a16="http://schemas.microsoft.com/office/drawing/2014/main" id="{1516EFC6-F196-1F23-5706-C0692F88FF19}"/>
              </a:ext>
            </a:extLst>
          </p:cNvPr>
          <p:cNvSpPr txBox="1">
            <a:spLocks/>
          </p:cNvSpPr>
          <p:nvPr/>
        </p:nvSpPr>
        <p:spPr>
          <a:xfrm>
            <a:off x="239071" y="1001845"/>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1</a:t>
            </a:r>
            <a:endParaRPr lang="en-US" sz="1600">
              <a:solidFill>
                <a:srgbClr val="C00000"/>
              </a:solidFill>
              <a:latin typeface="Avenir Next LT Pro"/>
            </a:endParaRPr>
          </a:p>
        </p:txBody>
      </p:sp>
      <p:grpSp>
        <p:nvGrpSpPr>
          <p:cNvPr id="26" name="Group 25">
            <a:extLst>
              <a:ext uri="{FF2B5EF4-FFF2-40B4-BE49-F238E27FC236}">
                <a16:creationId xmlns:a16="http://schemas.microsoft.com/office/drawing/2014/main" id="{69DE15EA-6F2D-4D84-C22C-E3A982034537}"/>
              </a:ext>
            </a:extLst>
          </p:cNvPr>
          <p:cNvGrpSpPr/>
          <p:nvPr/>
        </p:nvGrpSpPr>
        <p:grpSpPr>
          <a:xfrm>
            <a:off x="248882" y="1564910"/>
            <a:ext cx="8710983" cy="375749"/>
            <a:chOff x="239071" y="1663022"/>
            <a:chExt cx="8710983" cy="375749"/>
          </a:xfrm>
        </p:grpSpPr>
        <p:sp>
          <p:nvSpPr>
            <p:cNvPr id="23" name="Rectangle 22">
              <a:extLst>
                <a:ext uri="{FF2B5EF4-FFF2-40B4-BE49-F238E27FC236}">
                  <a16:creationId xmlns:a16="http://schemas.microsoft.com/office/drawing/2014/main" id="{E837007B-DA09-F159-E6DE-44E510F1F159}"/>
                </a:ext>
              </a:extLst>
            </p:cNvPr>
            <p:cNvSpPr/>
            <p:nvPr/>
          </p:nvSpPr>
          <p:spPr>
            <a:xfrm>
              <a:off x="239889" y="1663022"/>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4" name="Title 1">
              <a:extLst>
                <a:ext uri="{FF2B5EF4-FFF2-40B4-BE49-F238E27FC236}">
                  <a16:creationId xmlns:a16="http://schemas.microsoft.com/office/drawing/2014/main" id="{36A1F1AD-26F0-12DA-342B-442EB1E317B7}"/>
                </a:ext>
              </a:extLst>
            </p:cNvPr>
            <p:cNvSpPr txBox="1">
              <a:spLocks/>
            </p:cNvSpPr>
            <p:nvPr/>
          </p:nvSpPr>
          <p:spPr>
            <a:xfrm>
              <a:off x="915771" y="1668161"/>
              <a:ext cx="8034283" cy="37061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dirty="0">
                  <a:latin typeface="Avenir Next LT Pro Light"/>
                  <a:ea typeface="+mn-lt"/>
                  <a:cs typeface="+mn-lt"/>
                </a:rPr>
                <a:t>Constant</a:t>
              </a:r>
              <a:r>
                <a:rPr lang="en-US" dirty="0">
                  <a:latin typeface="Avenir Next LT Pro Light"/>
                </a:rPr>
                <a:t> effective void fraction &amp; entrainment velocity are reasonable to implement in bubble-mediated gas transfer velocity parameterisations</a:t>
              </a:r>
              <a:endParaRPr lang="en-US" dirty="0">
                <a:cs typeface="Calibri"/>
              </a:endParaRPr>
            </a:p>
          </p:txBody>
        </p:sp>
        <p:sp>
          <p:nvSpPr>
            <p:cNvPr id="25" name="Title 1">
              <a:extLst>
                <a:ext uri="{FF2B5EF4-FFF2-40B4-BE49-F238E27FC236}">
                  <a16:creationId xmlns:a16="http://schemas.microsoft.com/office/drawing/2014/main" id="{CB6A9143-6A18-3FCE-85B7-EBDECFDDCA13}"/>
                </a:ext>
              </a:extLst>
            </p:cNvPr>
            <p:cNvSpPr txBox="1">
              <a:spLocks/>
            </p:cNvSpPr>
            <p:nvPr/>
          </p:nvSpPr>
          <p:spPr>
            <a:xfrm>
              <a:off x="239071" y="1698437"/>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2</a:t>
              </a:r>
              <a:endParaRPr lang="en-US" sz="1600">
                <a:solidFill>
                  <a:srgbClr val="C00000"/>
                </a:solidFill>
                <a:latin typeface="Avenir Next LT Pro"/>
              </a:endParaRPr>
            </a:p>
          </p:txBody>
        </p:sp>
      </p:grpSp>
      <p:grpSp>
        <p:nvGrpSpPr>
          <p:cNvPr id="27" name="Group 26">
            <a:extLst>
              <a:ext uri="{FF2B5EF4-FFF2-40B4-BE49-F238E27FC236}">
                <a16:creationId xmlns:a16="http://schemas.microsoft.com/office/drawing/2014/main" id="{E30E6229-50CB-8727-9E40-D387D72A16EE}"/>
              </a:ext>
            </a:extLst>
          </p:cNvPr>
          <p:cNvGrpSpPr/>
          <p:nvPr/>
        </p:nvGrpSpPr>
        <p:grpSpPr>
          <a:xfrm>
            <a:off x="248882" y="2168529"/>
            <a:ext cx="8710983" cy="370610"/>
            <a:chOff x="239071" y="1658350"/>
            <a:chExt cx="8710983" cy="370610"/>
          </a:xfrm>
        </p:grpSpPr>
        <p:sp>
          <p:nvSpPr>
            <p:cNvPr id="28" name="Rectangle 27">
              <a:extLst>
                <a:ext uri="{FF2B5EF4-FFF2-40B4-BE49-F238E27FC236}">
                  <a16:creationId xmlns:a16="http://schemas.microsoft.com/office/drawing/2014/main" id="{345586D1-9E3D-1D64-B843-F1D6BC53321E}"/>
                </a:ext>
              </a:extLst>
            </p:cNvPr>
            <p:cNvSpPr/>
            <p:nvPr/>
          </p:nvSpPr>
          <p:spPr>
            <a:xfrm>
              <a:off x="239889" y="1663022"/>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9" name="Title 1">
              <a:extLst>
                <a:ext uri="{FF2B5EF4-FFF2-40B4-BE49-F238E27FC236}">
                  <a16:creationId xmlns:a16="http://schemas.microsoft.com/office/drawing/2014/main" id="{F4E6F603-B4F7-1DB9-065F-16566FA00573}"/>
                </a:ext>
              </a:extLst>
            </p:cNvPr>
            <p:cNvSpPr txBox="1">
              <a:spLocks/>
            </p:cNvSpPr>
            <p:nvPr/>
          </p:nvSpPr>
          <p:spPr>
            <a:xfrm>
              <a:off x="915771" y="1658350"/>
              <a:ext cx="8034283" cy="37061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err="1">
                  <a:latin typeface="Avenir Next LT Pro Light"/>
                </a:rPr>
                <a:t>W</a:t>
              </a:r>
              <a:r>
                <a:rPr lang="en-US" baseline="-25000" err="1">
                  <a:latin typeface="Avenir Next LT Pro Light"/>
                </a:rPr>
                <a:t>growth</a:t>
              </a:r>
              <a:r>
                <a:rPr lang="en-US">
                  <a:latin typeface="Avenir Next LT Pro Light"/>
                  <a:ea typeface="+mn-lt"/>
                  <a:cs typeface="+mn-lt"/>
                </a:rPr>
                <a:t> is the most important physical quantity to get correct  </a:t>
              </a:r>
              <a:endParaRPr lang="en-US">
                <a:latin typeface="Avenir Next LT Pro Light"/>
                <a:cs typeface="Calibri"/>
              </a:endParaRPr>
            </a:p>
          </p:txBody>
        </p:sp>
        <p:sp>
          <p:nvSpPr>
            <p:cNvPr id="30" name="Title 1">
              <a:extLst>
                <a:ext uri="{FF2B5EF4-FFF2-40B4-BE49-F238E27FC236}">
                  <a16:creationId xmlns:a16="http://schemas.microsoft.com/office/drawing/2014/main" id="{A839323A-C8DC-CC1E-E072-A29DF2411614}"/>
                </a:ext>
              </a:extLst>
            </p:cNvPr>
            <p:cNvSpPr txBox="1">
              <a:spLocks/>
            </p:cNvSpPr>
            <p:nvPr/>
          </p:nvSpPr>
          <p:spPr>
            <a:xfrm>
              <a:off x="239071" y="1698437"/>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3</a:t>
              </a:r>
              <a:endParaRPr lang="en-US" sz="1600">
                <a:solidFill>
                  <a:srgbClr val="C00000"/>
                </a:solidFill>
                <a:latin typeface="Avenir Next LT Pro"/>
              </a:endParaRPr>
            </a:p>
          </p:txBody>
        </p:sp>
      </p:grpSp>
      <p:grpSp>
        <p:nvGrpSpPr>
          <p:cNvPr id="40" name="Group 39">
            <a:extLst>
              <a:ext uri="{FF2B5EF4-FFF2-40B4-BE49-F238E27FC236}">
                <a16:creationId xmlns:a16="http://schemas.microsoft.com/office/drawing/2014/main" id="{8688F272-7627-E10E-12AB-A08E57147AAF}"/>
              </a:ext>
            </a:extLst>
          </p:cNvPr>
          <p:cNvGrpSpPr/>
          <p:nvPr/>
        </p:nvGrpSpPr>
        <p:grpSpPr>
          <a:xfrm>
            <a:off x="248882" y="2767011"/>
            <a:ext cx="8710983" cy="370610"/>
            <a:chOff x="239071" y="1658350"/>
            <a:chExt cx="8710983" cy="370610"/>
          </a:xfrm>
        </p:grpSpPr>
        <p:sp>
          <p:nvSpPr>
            <p:cNvPr id="41" name="Rectangle 40">
              <a:extLst>
                <a:ext uri="{FF2B5EF4-FFF2-40B4-BE49-F238E27FC236}">
                  <a16:creationId xmlns:a16="http://schemas.microsoft.com/office/drawing/2014/main" id="{81F58F8D-514D-6F1B-063D-BF5AFA906173}"/>
                </a:ext>
              </a:extLst>
            </p:cNvPr>
            <p:cNvSpPr/>
            <p:nvPr/>
          </p:nvSpPr>
          <p:spPr>
            <a:xfrm>
              <a:off x="239889" y="1663022"/>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2" name="Title 1">
              <a:extLst>
                <a:ext uri="{FF2B5EF4-FFF2-40B4-BE49-F238E27FC236}">
                  <a16:creationId xmlns:a16="http://schemas.microsoft.com/office/drawing/2014/main" id="{D5A4D6DE-0EC6-70EB-2C16-75AD2BFBB53A}"/>
                </a:ext>
              </a:extLst>
            </p:cNvPr>
            <p:cNvSpPr txBox="1">
              <a:spLocks/>
            </p:cNvSpPr>
            <p:nvPr/>
          </p:nvSpPr>
          <p:spPr>
            <a:xfrm>
              <a:off x="915771" y="1658350"/>
              <a:ext cx="8034283" cy="37061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a:latin typeface="Avenir Next LT Pro Light"/>
                  <a:ea typeface="+mn-lt"/>
                  <a:cs typeface="+mn-lt"/>
                </a:rPr>
                <a:t>Bubble rise velocity least impactful choice to </a:t>
              </a:r>
              <a:r>
                <a:rPr lang="en-US" err="1">
                  <a:latin typeface="Avenir Next LT Pro Light"/>
                  <a:ea typeface="+mn-lt"/>
                  <a:cs typeface="+mn-lt"/>
                </a:rPr>
                <a:t>parameterisation</a:t>
              </a:r>
              <a:r>
                <a:rPr lang="en-US">
                  <a:latin typeface="Avenir Next LT Pro Light"/>
                  <a:ea typeface="+mn-lt"/>
                  <a:cs typeface="+mn-lt"/>
                </a:rPr>
                <a:t> performance</a:t>
              </a:r>
              <a:endParaRPr lang="en-US">
                <a:latin typeface="Avenir Next LT Pro Light"/>
                <a:cs typeface="Calibri"/>
              </a:endParaRPr>
            </a:p>
          </p:txBody>
        </p:sp>
        <p:sp>
          <p:nvSpPr>
            <p:cNvPr id="43" name="Title 1">
              <a:extLst>
                <a:ext uri="{FF2B5EF4-FFF2-40B4-BE49-F238E27FC236}">
                  <a16:creationId xmlns:a16="http://schemas.microsoft.com/office/drawing/2014/main" id="{57B4C7DF-B8E5-180A-554D-959808525C70}"/>
                </a:ext>
              </a:extLst>
            </p:cNvPr>
            <p:cNvSpPr txBox="1">
              <a:spLocks/>
            </p:cNvSpPr>
            <p:nvPr/>
          </p:nvSpPr>
          <p:spPr>
            <a:xfrm>
              <a:off x="239071" y="1698437"/>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4</a:t>
              </a:r>
              <a:endParaRPr lang="en-US" sz="1600">
                <a:solidFill>
                  <a:srgbClr val="C00000"/>
                </a:solidFill>
                <a:latin typeface="Avenir Next LT Pro"/>
              </a:endParaRPr>
            </a:p>
          </p:txBody>
        </p:sp>
      </p:grpSp>
      <p:grpSp>
        <p:nvGrpSpPr>
          <p:cNvPr id="47" name="Group 46">
            <a:extLst>
              <a:ext uri="{FF2B5EF4-FFF2-40B4-BE49-F238E27FC236}">
                <a16:creationId xmlns:a16="http://schemas.microsoft.com/office/drawing/2014/main" id="{FF4EC1B7-DF1E-8C32-99A7-FF8699722823}"/>
              </a:ext>
            </a:extLst>
          </p:cNvPr>
          <p:cNvGrpSpPr/>
          <p:nvPr/>
        </p:nvGrpSpPr>
        <p:grpSpPr>
          <a:xfrm>
            <a:off x="248882" y="3370163"/>
            <a:ext cx="8710983" cy="375749"/>
            <a:chOff x="239071" y="1663022"/>
            <a:chExt cx="8710983" cy="375749"/>
          </a:xfrm>
        </p:grpSpPr>
        <p:sp>
          <p:nvSpPr>
            <p:cNvPr id="48" name="Rectangle 47">
              <a:extLst>
                <a:ext uri="{FF2B5EF4-FFF2-40B4-BE49-F238E27FC236}">
                  <a16:creationId xmlns:a16="http://schemas.microsoft.com/office/drawing/2014/main" id="{C155E413-79DE-A04A-FAE8-F9DDDC98E728}"/>
                </a:ext>
              </a:extLst>
            </p:cNvPr>
            <p:cNvSpPr/>
            <p:nvPr/>
          </p:nvSpPr>
          <p:spPr>
            <a:xfrm>
              <a:off x="239889" y="1663022"/>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50" name="Title 1">
              <a:extLst>
                <a:ext uri="{FF2B5EF4-FFF2-40B4-BE49-F238E27FC236}">
                  <a16:creationId xmlns:a16="http://schemas.microsoft.com/office/drawing/2014/main" id="{48C69DB6-F4C7-1FC4-A0C0-0CD465BB675F}"/>
                </a:ext>
              </a:extLst>
            </p:cNvPr>
            <p:cNvSpPr txBox="1">
              <a:spLocks/>
            </p:cNvSpPr>
            <p:nvPr/>
          </p:nvSpPr>
          <p:spPr>
            <a:xfrm>
              <a:off x="915771" y="1668161"/>
              <a:ext cx="8034283" cy="370610"/>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dirty="0" err="1">
                  <a:latin typeface="Avenir Next LT Pro Light"/>
                  <a:ea typeface="+mn-lt"/>
                  <a:cs typeface="+mn-lt"/>
                </a:rPr>
                <a:t>Optimised</a:t>
              </a:r>
              <a:r>
                <a:rPr lang="en-US" dirty="0">
                  <a:latin typeface="Avenir Next LT Pro Light"/>
                  <a:ea typeface="+mn-lt"/>
                  <a:cs typeface="+mn-lt"/>
                </a:rPr>
                <a:t> comparison of 198 parameterisations shows partition of stress in hybrid </a:t>
              </a:r>
              <a:r>
                <a:rPr lang="en-US" i="1" dirty="0">
                  <a:latin typeface="Avenir Next LT Pro Light"/>
                  <a:ea typeface="+mn-lt"/>
                  <a:cs typeface="+mn-lt"/>
                </a:rPr>
                <a:t>k</a:t>
              </a:r>
              <a:r>
                <a:rPr lang="en-US" dirty="0">
                  <a:latin typeface="Avenir Next LT Pro Light"/>
                  <a:ea typeface="+mn-lt"/>
                  <a:cs typeface="+mn-lt"/>
                </a:rPr>
                <a:t> parameterisations performs very well</a:t>
              </a:r>
            </a:p>
          </p:txBody>
        </p:sp>
        <p:sp>
          <p:nvSpPr>
            <p:cNvPr id="52" name="Title 1">
              <a:extLst>
                <a:ext uri="{FF2B5EF4-FFF2-40B4-BE49-F238E27FC236}">
                  <a16:creationId xmlns:a16="http://schemas.microsoft.com/office/drawing/2014/main" id="{38A44EAF-610C-779A-E84B-60C76CFAC5E4}"/>
                </a:ext>
              </a:extLst>
            </p:cNvPr>
            <p:cNvSpPr txBox="1">
              <a:spLocks/>
            </p:cNvSpPr>
            <p:nvPr/>
          </p:nvSpPr>
          <p:spPr>
            <a:xfrm>
              <a:off x="239071" y="1698437"/>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5</a:t>
              </a:r>
              <a:endParaRPr lang="en-US" sz="1600">
                <a:solidFill>
                  <a:srgbClr val="C00000"/>
                </a:solidFill>
                <a:latin typeface="Avenir Next LT Pro"/>
              </a:endParaRPr>
            </a:p>
          </p:txBody>
        </p:sp>
      </p:grpSp>
    </p:spTree>
    <p:extLst>
      <p:ext uri="{BB962C8B-B14F-4D97-AF65-F5344CB8AC3E}">
        <p14:creationId xmlns:p14="http://schemas.microsoft.com/office/powerpoint/2010/main" val="2801385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dirty="0">
                <a:solidFill>
                  <a:srgbClr val="2E75B5"/>
                </a:solidFill>
                <a:latin typeface="Avenir Next LT Pro Demi"/>
                <a:cs typeface="Calibri Light"/>
              </a:rPr>
              <a:t>Additional Links</a:t>
            </a:r>
            <a:endParaRPr lang="en-US" sz="2000" dirty="0">
              <a:solidFill>
                <a:srgbClr val="2E75B5"/>
              </a:solidFill>
              <a:latin typeface="Avenir Next LT Pro"/>
              <a:cs typeface="Calibri Light"/>
            </a:endParaRPr>
          </a:p>
        </p:txBody>
      </p:sp>
      <p:sp>
        <p:nvSpPr>
          <p:cNvPr id="8" name="Title 1">
            <a:extLst>
              <a:ext uri="{FF2B5EF4-FFF2-40B4-BE49-F238E27FC236}">
                <a16:creationId xmlns:a16="http://schemas.microsoft.com/office/drawing/2014/main" id="{8683491D-A7AE-0757-287A-1C469CDACA02}"/>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Results •</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Conclusions</a:t>
            </a:r>
            <a:endParaRPr lang="en-US" sz="1200">
              <a:solidFill>
                <a:srgbClr val="A5A5A5"/>
              </a:solidFill>
              <a:latin typeface="Avenir Next LT Pro Demi"/>
              <a:cs typeface="Calibri Light" panose="020F0302020204030204"/>
            </a:endParaRPr>
          </a:p>
        </p:txBody>
      </p:sp>
      <p:sp>
        <p:nvSpPr>
          <p:cNvPr id="3" name="Subtitle 2">
            <a:extLst>
              <a:ext uri="{FF2B5EF4-FFF2-40B4-BE49-F238E27FC236}">
                <a16:creationId xmlns:a16="http://schemas.microsoft.com/office/drawing/2014/main" id="{33DA6C5F-6B0A-A751-18DD-AA68F49200A7}"/>
              </a:ext>
            </a:extLst>
          </p:cNvPr>
          <p:cNvSpPr>
            <a:spLocks noGrp="1"/>
          </p:cNvSpPr>
          <p:nvPr>
            <p:ph type="subTitle" idx="1"/>
          </p:nvPr>
        </p:nvSpPr>
        <p:spPr>
          <a:xfrm>
            <a:off x="106347" y="799548"/>
            <a:ext cx="8713239" cy="361900"/>
          </a:xfrm>
        </p:spPr>
        <p:txBody>
          <a:bodyPr vert="horz" lIns="91440" tIns="45720" rIns="91440" bIns="45720" rtlCol="0" anchor="t">
            <a:normAutofit/>
          </a:bodyPr>
          <a:lstStyle/>
          <a:p>
            <a:pPr algn="l"/>
            <a:r>
              <a:rPr lang="en-US" sz="1600" dirty="0">
                <a:latin typeface="Avenir Next LT Pro Light"/>
                <a:cs typeface="Calibri"/>
              </a:rPr>
              <a:t>Presentations</a:t>
            </a:r>
            <a:endParaRPr lang="en-US" sz="1600" baseline="30000" dirty="0">
              <a:latin typeface="Calibri"/>
              <a:ea typeface="+mn-lt"/>
              <a:cs typeface="+mn-lt"/>
            </a:endParaRPr>
          </a:p>
          <a:p>
            <a:pPr algn="l"/>
            <a:endParaRPr lang="en-US" sz="1600" dirty="0"/>
          </a:p>
          <a:p>
            <a:pPr algn="l"/>
            <a:endParaRPr lang="en-US" sz="1600" baseline="30000" dirty="0">
              <a:latin typeface="Avenir Next LT Pro Light"/>
              <a:cs typeface="Calibri"/>
            </a:endParaRPr>
          </a:p>
        </p:txBody>
      </p:sp>
      <p:pic>
        <p:nvPicPr>
          <p:cNvPr id="2" name="Picture 1">
            <a:extLst>
              <a:ext uri="{FF2B5EF4-FFF2-40B4-BE49-F238E27FC236}">
                <a16:creationId xmlns:a16="http://schemas.microsoft.com/office/drawing/2014/main" id="{8862EDEF-050A-89D6-46F1-C63004376FDC}"/>
              </a:ext>
            </a:extLst>
          </p:cNvPr>
          <p:cNvPicPr>
            <a:picLocks noChangeAspect="1"/>
          </p:cNvPicPr>
          <p:nvPr/>
        </p:nvPicPr>
        <p:blipFill>
          <a:blip r:embed="rId2"/>
          <a:stretch>
            <a:fillRect/>
          </a:stretch>
        </p:blipFill>
        <p:spPr>
          <a:xfrm>
            <a:off x="661549" y="1126642"/>
            <a:ext cx="2451627" cy="1840568"/>
          </a:xfrm>
          <a:prstGeom prst="rect">
            <a:avLst/>
          </a:prstGeom>
          <a:ln w="6350">
            <a:solidFill>
              <a:schemeClr val="tx1"/>
            </a:solidFill>
          </a:ln>
        </p:spPr>
      </p:pic>
      <p:grpSp>
        <p:nvGrpSpPr>
          <p:cNvPr id="11" name="Group 10">
            <a:extLst>
              <a:ext uri="{FF2B5EF4-FFF2-40B4-BE49-F238E27FC236}">
                <a16:creationId xmlns:a16="http://schemas.microsoft.com/office/drawing/2014/main" id="{FB0389A4-4FB0-8E08-C571-32855C922F87}"/>
              </a:ext>
            </a:extLst>
          </p:cNvPr>
          <p:cNvGrpSpPr/>
          <p:nvPr/>
        </p:nvGrpSpPr>
        <p:grpSpPr>
          <a:xfrm>
            <a:off x="211314" y="1124371"/>
            <a:ext cx="312561" cy="316103"/>
            <a:chOff x="239889" y="3164769"/>
            <a:chExt cx="371210" cy="356542"/>
          </a:xfrm>
        </p:grpSpPr>
        <p:sp>
          <p:nvSpPr>
            <p:cNvPr id="9" name="Rectangle 8">
              <a:extLst>
                <a:ext uri="{FF2B5EF4-FFF2-40B4-BE49-F238E27FC236}">
                  <a16:creationId xmlns:a16="http://schemas.microsoft.com/office/drawing/2014/main" id="{569AC4C0-6D18-A3C2-79A4-FB1B7EE7D0EF}"/>
                </a:ext>
              </a:extLst>
            </p:cNvPr>
            <p:cNvSpPr/>
            <p:nvPr/>
          </p:nvSpPr>
          <p:spPr>
            <a:xfrm>
              <a:off x="240707" y="3164769"/>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latin typeface="Avenir Next LT Pro"/>
              </a:endParaRPr>
            </a:p>
          </p:txBody>
        </p:sp>
        <p:sp>
          <p:nvSpPr>
            <p:cNvPr id="10" name="Title 1">
              <a:extLst>
                <a:ext uri="{FF2B5EF4-FFF2-40B4-BE49-F238E27FC236}">
                  <a16:creationId xmlns:a16="http://schemas.microsoft.com/office/drawing/2014/main" id="{18F52C6F-EB75-2574-41DF-52A12A22FE18}"/>
                </a:ext>
              </a:extLst>
            </p:cNvPr>
            <p:cNvSpPr txBox="1">
              <a:spLocks/>
            </p:cNvSpPr>
            <p:nvPr/>
          </p:nvSpPr>
          <p:spPr>
            <a:xfrm>
              <a:off x="239889" y="3200184"/>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dirty="0">
                  <a:latin typeface="Avenir Next LT Pro"/>
                </a:rPr>
                <a:t>1</a:t>
              </a:r>
              <a:endParaRPr lang="en-US" sz="1400" dirty="0">
                <a:solidFill>
                  <a:srgbClr val="C00000"/>
                </a:solidFill>
                <a:latin typeface="Avenir Next LT Pro"/>
              </a:endParaRPr>
            </a:p>
          </p:txBody>
        </p:sp>
      </p:grpSp>
      <p:sp>
        <p:nvSpPr>
          <p:cNvPr id="38" name="Subtitle 2">
            <a:extLst>
              <a:ext uri="{FF2B5EF4-FFF2-40B4-BE49-F238E27FC236}">
                <a16:creationId xmlns:a16="http://schemas.microsoft.com/office/drawing/2014/main" id="{6F0C17C1-93F2-0D0D-04CF-ACF2553A0D12}"/>
              </a:ext>
            </a:extLst>
          </p:cNvPr>
          <p:cNvSpPr txBox="1">
            <a:spLocks/>
          </p:cNvSpPr>
          <p:nvPr/>
        </p:nvSpPr>
        <p:spPr>
          <a:xfrm>
            <a:off x="553750" y="3041296"/>
            <a:ext cx="3227675" cy="89267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rgbClr val="7030A0"/>
                </a:solidFill>
                <a:latin typeface="Avenir Next LT Pro Light" panose="020B0304020202020204" pitchFamily="34" charset="0"/>
                <a:cs typeface="Calibri Light"/>
              </a:rPr>
              <a:t>Investigating gas exchange processes using noble gases in very high winds: observations of bubbles and turbulence beneath breaking waves</a:t>
            </a:r>
            <a:endParaRPr lang="en-US" sz="1400" baseline="30000" dirty="0">
              <a:latin typeface="Avenir Next LT Pro Light" panose="020B0304020202020204" pitchFamily="34" charset="0"/>
              <a:ea typeface="+mn-lt"/>
              <a:cs typeface="+mn-lt"/>
            </a:endParaRPr>
          </a:p>
          <a:p>
            <a:pPr algn="l"/>
            <a:endParaRPr lang="en-US" sz="1400" dirty="0">
              <a:latin typeface="Avenir Next LT Pro Light" panose="020B0304020202020204" pitchFamily="34" charset="0"/>
            </a:endParaRPr>
          </a:p>
          <a:p>
            <a:pPr algn="l"/>
            <a:endParaRPr lang="en-US" sz="1400" baseline="30000" dirty="0">
              <a:latin typeface="Avenir Next LT Pro Light" panose="020B0304020202020204" pitchFamily="34" charset="0"/>
              <a:cs typeface="Calibri"/>
            </a:endParaRPr>
          </a:p>
        </p:txBody>
      </p:sp>
      <p:pic>
        <p:nvPicPr>
          <p:cNvPr id="7" name="Picture 6">
            <a:extLst>
              <a:ext uri="{FF2B5EF4-FFF2-40B4-BE49-F238E27FC236}">
                <a16:creationId xmlns:a16="http://schemas.microsoft.com/office/drawing/2014/main" id="{9F7A71B3-9BB1-BE5E-DC95-E15110C15E3E}"/>
              </a:ext>
            </a:extLst>
          </p:cNvPr>
          <p:cNvPicPr>
            <a:picLocks noChangeAspect="1"/>
          </p:cNvPicPr>
          <p:nvPr/>
        </p:nvPicPr>
        <p:blipFill>
          <a:blip r:embed="rId3"/>
          <a:stretch>
            <a:fillRect/>
          </a:stretch>
        </p:blipFill>
        <p:spPr>
          <a:xfrm>
            <a:off x="4966348" y="1125592"/>
            <a:ext cx="2451627" cy="1839355"/>
          </a:xfrm>
          <a:prstGeom prst="rect">
            <a:avLst/>
          </a:prstGeom>
          <a:ln w="6350">
            <a:solidFill>
              <a:schemeClr val="tx1"/>
            </a:solidFill>
          </a:ln>
        </p:spPr>
      </p:pic>
      <p:grpSp>
        <p:nvGrpSpPr>
          <p:cNvPr id="35" name="Group 34">
            <a:extLst>
              <a:ext uri="{FF2B5EF4-FFF2-40B4-BE49-F238E27FC236}">
                <a16:creationId xmlns:a16="http://schemas.microsoft.com/office/drawing/2014/main" id="{822A5C4E-3EA7-B5E4-4F38-3A33DACFF40A}"/>
              </a:ext>
            </a:extLst>
          </p:cNvPr>
          <p:cNvGrpSpPr/>
          <p:nvPr/>
        </p:nvGrpSpPr>
        <p:grpSpPr>
          <a:xfrm>
            <a:off x="4514852" y="1125030"/>
            <a:ext cx="312561" cy="316103"/>
            <a:chOff x="239889" y="3164769"/>
            <a:chExt cx="371210" cy="356542"/>
          </a:xfrm>
        </p:grpSpPr>
        <p:sp>
          <p:nvSpPr>
            <p:cNvPr id="36" name="Rectangle 35">
              <a:extLst>
                <a:ext uri="{FF2B5EF4-FFF2-40B4-BE49-F238E27FC236}">
                  <a16:creationId xmlns:a16="http://schemas.microsoft.com/office/drawing/2014/main" id="{EAB016E2-3235-BC92-3DAF-CE0B188AA05A}"/>
                </a:ext>
              </a:extLst>
            </p:cNvPr>
            <p:cNvSpPr/>
            <p:nvPr/>
          </p:nvSpPr>
          <p:spPr>
            <a:xfrm>
              <a:off x="240707" y="3164769"/>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latin typeface="Avenir Next LT Pro"/>
              </a:endParaRPr>
            </a:p>
          </p:txBody>
        </p:sp>
        <p:sp>
          <p:nvSpPr>
            <p:cNvPr id="37" name="Title 1">
              <a:extLst>
                <a:ext uri="{FF2B5EF4-FFF2-40B4-BE49-F238E27FC236}">
                  <a16:creationId xmlns:a16="http://schemas.microsoft.com/office/drawing/2014/main" id="{0FA35F1A-AE57-103D-9675-721D8337664A}"/>
                </a:ext>
              </a:extLst>
            </p:cNvPr>
            <p:cNvSpPr txBox="1">
              <a:spLocks/>
            </p:cNvSpPr>
            <p:nvPr/>
          </p:nvSpPr>
          <p:spPr>
            <a:xfrm>
              <a:off x="239889" y="3200184"/>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dirty="0">
                  <a:latin typeface="Avenir Next LT Pro"/>
                </a:rPr>
                <a:t>2</a:t>
              </a:r>
              <a:endParaRPr lang="en-US" sz="1400" dirty="0">
                <a:solidFill>
                  <a:srgbClr val="C00000"/>
                </a:solidFill>
                <a:latin typeface="Avenir Next LT Pro"/>
              </a:endParaRPr>
            </a:p>
          </p:txBody>
        </p:sp>
      </p:grpSp>
      <p:sp>
        <p:nvSpPr>
          <p:cNvPr id="39" name="Subtitle 2">
            <a:extLst>
              <a:ext uri="{FF2B5EF4-FFF2-40B4-BE49-F238E27FC236}">
                <a16:creationId xmlns:a16="http://schemas.microsoft.com/office/drawing/2014/main" id="{1801A272-978A-46E1-5A2D-D2D235EACEF8}"/>
              </a:ext>
            </a:extLst>
          </p:cNvPr>
          <p:cNvSpPr txBox="1">
            <a:spLocks/>
          </p:cNvSpPr>
          <p:nvPr/>
        </p:nvSpPr>
        <p:spPr>
          <a:xfrm>
            <a:off x="4865593" y="3041296"/>
            <a:ext cx="3227675" cy="89267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accent6">
                    <a:lumMod val="75000"/>
                  </a:schemeClr>
                </a:solidFill>
                <a:latin typeface="Avenir Next LT Pro Light" panose="020B0304020202020204" pitchFamily="34" charset="0"/>
                <a:cs typeface="Calibri Light"/>
              </a:rPr>
              <a:t>The role of atmosphere-ocean coupling in the structure and intensity evolution of Hurricane Ophelia (2005)</a:t>
            </a:r>
            <a:br>
              <a:rPr lang="en-US" sz="1400" dirty="0">
                <a:solidFill>
                  <a:schemeClr val="accent6">
                    <a:lumMod val="75000"/>
                  </a:schemeClr>
                </a:solidFill>
                <a:latin typeface="Avenir Next LT Pro Light" panose="020B0304020202020204" pitchFamily="34" charset="0"/>
                <a:cs typeface="Calibri Light"/>
              </a:rPr>
            </a:br>
            <a:endParaRPr lang="en-US" sz="1400" dirty="0">
              <a:latin typeface="Avenir Next LT Pro Light" panose="020B0304020202020204" pitchFamily="34" charset="0"/>
            </a:endParaRPr>
          </a:p>
          <a:p>
            <a:pPr algn="l"/>
            <a:endParaRPr lang="en-US" sz="1400" baseline="30000" dirty="0">
              <a:latin typeface="Avenir Next LT Pro Light" panose="020B0304020202020204" pitchFamily="34" charset="0"/>
              <a:cs typeface="Calibri"/>
            </a:endParaRPr>
          </a:p>
        </p:txBody>
      </p:sp>
      <p:sp>
        <p:nvSpPr>
          <p:cNvPr id="44" name="Subtitle 2">
            <a:extLst>
              <a:ext uri="{FF2B5EF4-FFF2-40B4-BE49-F238E27FC236}">
                <a16:creationId xmlns:a16="http://schemas.microsoft.com/office/drawing/2014/main" id="{5E1B06A4-B184-AD0B-B43D-20D84617EA92}"/>
              </a:ext>
            </a:extLst>
          </p:cNvPr>
          <p:cNvSpPr txBox="1">
            <a:spLocks/>
          </p:cNvSpPr>
          <p:nvPr/>
        </p:nvSpPr>
        <p:spPr>
          <a:xfrm>
            <a:off x="127375" y="4115779"/>
            <a:ext cx="8713239" cy="36190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latin typeface="Avenir Next LT Pro Light"/>
                <a:cs typeface="Calibri"/>
              </a:rPr>
              <a:t>Associated Publications and Manuscripts</a:t>
            </a:r>
            <a:endParaRPr lang="en-US" sz="1600" baseline="30000" dirty="0">
              <a:latin typeface="Calibri"/>
              <a:ea typeface="+mn-lt"/>
              <a:cs typeface="+mn-lt"/>
            </a:endParaRPr>
          </a:p>
          <a:p>
            <a:pPr algn="l"/>
            <a:endParaRPr lang="en-US" sz="1600" dirty="0"/>
          </a:p>
          <a:p>
            <a:pPr algn="l"/>
            <a:endParaRPr lang="en-US" sz="1600" baseline="30000" dirty="0">
              <a:latin typeface="Avenir Next LT Pro Light"/>
              <a:cs typeface="Calibri"/>
            </a:endParaRPr>
          </a:p>
        </p:txBody>
      </p:sp>
      <p:sp>
        <p:nvSpPr>
          <p:cNvPr id="45" name="Title 1">
            <a:extLst>
              <a:ext uri="{FF2B5EF4-FFF2-40B4-BE49-F238E27FC236}">
                <a16:creationId xmlns:a16="http://schemas.microsoft.com/office/drawing/2014/main" id="{88FBD2D9-D089-8ACF-89C7-482D7BB8D4A8}"/>
              </a:ext>
            </a:extLst>
          </p:cNvPr>
          <p:cNvSpPr txBox="1">
            <a:spLocks/>
          </p:cNvSpPr>
          <p:nvPr/>
        </p:nvSpPr>
        <p:spPr>
          <a:xfrm>
            <a:off x="127375" y="4298129"/>
            <a:ext cx="8818809" cy="107638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venir Next LT Pro Light"/>
                <a:ea typeface="+mn-lt"/>
                <a:cs typeface="+mn-lt"/>
              </a:rPr>
              <a:t>Smith, A. W., Haus, B. K., &amp; Stanley, R. H. R. (2022). Bubble-turbulence dynamics and dissipation beneath laboratory breaking waves. </a:t>
            </a:r>
            <a:r>
              <a:rPr lang="en-US" sz="1400" i="1" dirty="0">
                <a:latin typeface="Avenir Next LT Pro Light"/>
                <a:ea typeface="+mn-lt"/>
                <a:cs typeface="+mn-lt"/>
              </a:rPr>
              <a:t>Journal of Physical Oceanography</a:t>
            </a:r>
            <a:r>
              <a:rPr lang="en-US" sz="1400" dirty="0">
                <a:latin typeface="Avenir Next LT Pro Light"/>
                <a:ea typeface="+mn-lt"/>
                <a:cs typeface="+mn-lt"/>
              </a:rPr>
              <a:t>, </a:t>
            </a:r>
            <a:r>
              <a:rPr lang="en-US" sz="1400" i="1" dirty="0">
                <a:latin typeface="Avenir Next LT Pro Light"/>
                <a:ea typeface="+mn-lt"/>
                <a:cs typeface="+mn-lt"/>
              </a:rPr>
              <a:t>1</a:t>
            </a:r>
            <a:r>
              <a:rPr lang="en-US" sz="1400" dirty="0">
                <a:latin typeface="Avenir Next LT Pro Light"/>
                <a:ea typeface="+mn-lt"/>
                <a:cs typeface="+mn-lt"/>
              </a:rPr>
              <a:t>, 2159–2181. </a:t>
            </a:r>
            <a:r>
              <a:rPr lang="en-US" sz="1400" dirty="0">
                <a:latin typeface="Avenir Next LT Pro Light"/>
                <a:ea typeface="+mn-lt"/>
                <a:cs typeface="+mn-lt"/>
                <a:hlinkClick r:id="rId4"/>
              </a:rPr>
              <a:t>https://doi.org/10.1175/JPO-D-21-0209.1</a:t>
            </a:r>
            <a:endParaRPr lang="en-US" sz="1600" dirty="0">
              <a:latin typeface="Avenir Next LT Pro Light"/>
            </a:endParaRPr>
          </a:p>
          <a:p>
            <a:pPr>
              <a:lnSpc>
                <a:spcPct val="80000"/>
              </a:lnSpc>
            </a:pPr>
            <a:endParaRPr lang="en-US" sz="1400" b="1" dirty="0">
              <a:solidFill>
                <a:srgbClr val="0070C0"/>
              </a:solidFill>
              <a:latin typeface="Avenir Next LT Pro Light"/>
            </a:endParaRPr>
          </a:p>
        </p:txBody>
      </p:sp>
      <p:sp>
        <p:nvSpPr>
          <p:cNvPr id="46" name="Title 1">
            <a:extLst>
              <a:ext uri="{FF2B5EF4-FFF2-40B4-BE49-F238E27FC236}">
                <a16:creationId xmlns:a16="http://schemas.microsoft.com/office/drawing/2014/main" id="{14B67460-854E-E1DB-F2AF-B5358116D116}"/>
              </a:ext>
            </a:extLst>
          </p:cNvPr>
          <p:cNvSpPr txBox="1">
            <a:spLocks/>
          </p:cNvSpPr>
          <p:nvPr/>
        </p:nvSpPr>
        <p:spPr>
          <a:xfrm>
            <a:off x="127375" y="4964119"/>
            <a:ext cx="8818809" cy="107638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venir Next LT Pro Light"/>
                <a:ea typeface="+mn-lt"/>
                <a:cs typeface="+mn-lt"/>
              </a:rPr>
              <a:t>Stanley, R. H. R., Kinjo, L., Smith, A. W., </a:t>
            </a:r>
            <a:r>
              <a:rPr lang="en-US" sz="1400" dirty="0" err="1">
                <a:latin typeface="Avenir Next LT Pro Light"/>
                <a:ea typeface="+mn-lt"/>
                <a:cs typeface="+mn-lt"/>
              </a:rPr>
              <a:t>Aldrett</a:t>
            </a:r>
            <a:r>
              <a:rPr lang="en-US" sz="1400" dirty="0">
                <a:latin typeface="Avenir Next LT Pro Light"/>
                <a:ea typeface="+mn-lt"/>
                <a:cs typeface="+mn-lt"/>
              </a:rPr>
              <a:t>, D., Alt, H., Kopp, E., </a:t>
            </a:r>
            <a:r>
              <a:rPr lang="en-US" sz="1400" dirty="0" err="1">
                <a:latin typeface="Avenir Next LT Pro Light"/>
                <a:ea typeface="+mn-lt"/>
                <a:cs typeface="+mn-lt"/>
              </a:rPr>
              <a:t>Krevanko</a:t>
            </a:r>
            <a:r>
              <a:rPr lang="en-US" sz="1400" dirty="0">
                <a:latin typeface="Avenir Next LT Pro Light"/>
                <a:ea typeface="+mn-lt"/>
                <a:cs typeface="+mn-lt"/>
              </a:rPr>
              <a:t>, C., Cahill, K., &amp; Haus, B. K. (2022). Gas fluxes and steady state saturation anomalies at very high wind speeds. </a:t>
            </a:r>
            <a:r>
              <a:rPr lang="en-US" sz="1400" i="1" dirty="0">
                <a:latin typeface="Avenir Next LT Pro Light"/>
                <a:ea typeface="+mn-lt"/>
                <a:cs typeface="+mn-lt"/>
              </a:rPr>
              <a:t>Journal of Geophysical Research: Oceans</a:t>
            </a:r>
            <a:r>
              <a:rPr lang="en-US" sz="1400" dirty="0">
                <a:latin typeface="Avenir Next LT Pro Light"/>
                <a:ea typeface="+mn-lt"/>
                <a:cs typeface="+mn-lt"/>
              </a:rPr>
              <a:t>, 1–19. </a:t>
            </a:r>
            <a:r>
              <a:rPr lang="en-US" sz="1400" dirty="0">
                <a:latin typeface="Avenir Next LT Pro Light"/>
                <a:ea typeface="+mn-lt"/>
                <a:cs typeface="+mn-lt"/>
                <a:hlinkClick r:id="rId5"/>
              </a:rPr>
              <a:t>https://doi.org/10.1029/2021jc018387</a:t>
            </a:r>
            <a:endParaRPr lang="en-US" sz="1400" dirty="0">
              <a:latin typeface="Avenir Next LT Pro Light"/>
              <a:ea typeface="+mn-lt"/>
              <a:cs typeface="+mn-lt"/>
            </a:endParaRPr>
          </a:p>
        </p:txBody>
      </p:sp>
      <p:sp>
        <p:nvSpPr>
          <p:cNvPr id="53" name="Title 1">
            <a:extLst>
              <a:ext uri="{FF2B5EF4-FFF2-40B4-BE49-F238E27FC236}">
                <a16:creationId xmlns:a16="http://schemas.microsoft.com/office/drawing/2014/main" id="{EBA7AF77-7F60-37BD-DC14-B9282B7B05BB}"/>
              </a:ext>
            </a:extLst>
          </p:cNvPr>
          <p:cNvSpPr txBox="1">
            <a:spLocks/>
          </p:cNvSpPr>
          <p:nvPr/>
        </p:nvSpPr>
        <p:spPr>
          <a:xfrm>
            <a:off x="-172395" y="5730194"/>
            <a:ext cx="9507839" cy="1076381"/>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800"/>
            <a:r>
              <a:rPr lang="en-US" sz="1400" dirty="0">
                <a:effectLst/>
                <a:latin typeface="Avenir Next LT Pro Light" panose="020B0304020202020204" pitchFamily="34" charset="0"/>
              </a:rPr>
              <a:t>Smith, A. W. (2016). The role of air-sea interaction in structure and intensity change in Hurricane Ophelia (2005): Coupled modeling and RAINEX observations. </a:t>
            </a:r>
            <a:r>
              <a:rPr lang="en-US" sz="1400" dirty="0">
                <a:effectLst/>
                <a:latin typeface="Avenir Next LT Pro Light" panose="020B0304020202020204" pitchFamily="34" charset="0"/>
                <a:hlinkClick r:id="rId6"/>
              </a:rPr>
              <a:t>https://scholarship.miami.edu/esploro/outputs/</a:t>
            </a:r>
            <a:br>
              <a:rPr lang="en-US" sz="1400" dirty="0">
                <a:effectLst/>
                <a:latin typeface="Avenir Next LT Pro Light" panose="020B0304020202020204" pitchFamily="34" charset="0"/>
                <a:hlinkClick r:id="rId6"/>
              </a:rPr>
            </a:br>
            <a:r>
              <a:rPr lang="en-US" sz="1400" dirty="0">
                <a:effectLst/>
                <a:latin typeface="Avenir Next LT Pro Light" panose="020B0304020202020204" pitchFamily="34" charset="0"/>
                <a:hlinkClick r:id="rId6"/>
              </a:rPr>
              <a:t>graduate/The-Role-of-Air-Sea-Interaction-in/991031447708902976?institution=01UOML_INST</a:t>
            </a:r>
            <a:endParaRPr lang="en-US" sz="1400" dirty="0">
              <a:effectLst/>
              <a:latin typeface="Avenir Next LT Pro Light" panose="020B0304020202020204" pitchFamily="34" charset="0"/>
            </a:endParaRPr>
          </a:p>
        </p:txBody>
      </p:sp>
    </p:spTree>
    <p:extLst>
      <p:ext uri="{BB962C8B-B14F-4D97-AF65-F5344CB8AC3E}">
        <p14:creationId xmlns:p14="http://schemas.microsoft.com/office/powerpoint/2010/main" val="2945418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Notable Gases and their Importance</a:t>
            </a:r>
          </a:p>
        </p:txBody>
      </p:sp>
      <p:grpSp>
        <p:nvGrpSpPr>
          <p:cNvPr id="2" name="Group 1">
            <a:extLst>
              <a:ext uri="{FF2B5EF4-FFF2-40B4-BE49-F238E27FC236}">
                <a16:creationId xmlns:a16="http://schemas.microsoft.com/office/drawing/2014/main" id="{DA5179ED-31B9-1DDF-4622-6049195E41B9}"/>
              </a:ext>
            </a:extLst>
          </p:cNvPr>
          <p:cNvGrpSpPr/>
          <p:nvPr/>
        </p:nvGrpSpPr>
        <p:grpSpPr>
          <a:xfrm>
            <a:off x="200025" y="861655"/>
            <a:ext cx="8735535" cy="5743783"/>
            <a:chOff x="200025" y="861655"/>
            <a:chExt cx="8735535" cy="5743783"/>
          </a:xfrm>
        </p:grpSpPr>
        <p:sp>
          <p:nvSpPr>
            <p:cNvPr id="139" name="Title 1">
              <a:extLst>
                <a:ext uri="{FF2B5EF4-FFF2-40B4-BE49-F238E27FC236}">
                  <a16:creationId xmlns:a16="http://schemas.microsoft.com/office/drawing/2014/main" id="{761ABA6E-5CED-3EAE-9417-E9E5857BFA9C}"/>
                </a:ext>
              </a:extLst>
            </p:cNvPr>
            <p:cNvSpPr txBox="1">
              <a:spLocks/>
            </p:cNvSpPr>
            <p:nvPr/>
          </p:nvSpPr>
          <p:spPr>
            <a:xfrm>
              <a:off x="239071" y="897070"/>
              <a:ext cx="2047610" cy="38780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N</a:t>
              </a:r>
              <a:r>
                <a:rPr lang="en-US" sz="2000" baseline="-25000">
                  <a:latin typeface="Avenir Next LT Pro"/>
                </a:rPr>
                <a:t>2    </a:t>
              </a:r>
              <a:r>
                <a:rPr lang="en-US" sz="1600">
                  <a:solidFill>
                    <a:srgbClr val="C00000"/>
                  </a:solidFill>
                  <a:latin typeface="Avenir Next LT Pro"/>
                </a:rPr>
                <a:t>(62.6 </a:t>
              </a:r>
              <a:r>
                <a:rPr lang="en-US" sz="1100">
                  <a:solidFill>
                    <a:srgbClr val="C00000"/>
                  </a:solidFill>
                  <a:latin typeface="Avenir Next LT Pro"/>
                </a:rPr>
                <a:t>%</a:t>
              </a:r>
              <a:r>
                <a:rPr lang="en-US" sz="1600">
                  <a:solidFill>
                    <a:srgbClr val="C00000"/>
                  </a:solidFill>
                  <a:latin typeface="Avenir Next LT Pro"/>
                </a:rPr>
                <a:t>)</a:t>
              </a:r>
            </a:p>
          </p:txBody>
        </p:sp>
        <p:sp>
          <p:nvSpPr>
            <p:cNvPr id="141" name="Rectangle 140">
              <a:extLst>
                <a:ext uri="{FF2B5EF4-FFF2-40B4-BE49-F238E27FC236}">
                  <a16:creationId xmlns:a16="http://schemas.microsoft.com/office/drawing/2014/main" id="{582F1B23-DF01-9CF2-1A54-B8C3AFB3AE83}"/>
                </a:ext>
              </a:extLst>
            </p:cNvPr>
            <p:cNvSpPr/>
            <p:nvPr/>
          </p:nvSpPr>
          <p:spPr>
            <a:xfrm>
              <a:off x="258939" y="861655"/>
              <a:ext cx="1998487" cy="4253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pic>
          <p:nvPicPr>
            <p:cNvPr id="171" name="Picture 8" descr="A picture containing food, pile, covered&#10;&#10;Description automatically generated">
              <a:extLst>
                <a:ext uri="{FF2B5EF4-FFF2-40B4-BE49-F238E27FC236}">
                  <a16:creationId xmlns:a16="http://schemas.microsoft.com/office/drawing/2014/main" id="{1A1DFED0-2A08-CB72-84EC-20DDFA659CA8}"/>
                </a:ext>
              </a:extLst>
            </p:cNvPr>
            <p:cNvPicPr>
              <a:picLocks noChangeAspect="1"/>
            </p:cNvPicPr>
            <p:nvPr/>
          </p:nvPicPr>
          <p:blipFill>
            <a:blip r:embed="rId3"/>
            <a:stretch>
              <a:fillRect/>
            </a:stretch>
          </p:blipFill>
          <p:spPr>
            <a:xfrm>
              <a:off x="257175" y="1375602"/>
              <a:ext cx="1995488" cy="1301686"/>
            </a:xfrm>
            <a:prstGeom prst="rect">
              <a:avLst/>
            </a:prstGeom>
            <a:ln w="6350">
              <a:solidFill>
                <a:schemeClr val="tx1"/>
              </a:solidFill>
            </a:ln>
          </p:spPr>
        </p:pic>
        <p:pic>
          <p:nvPicPr>
            <p:cNvPr id="173" name="Picture 9" descr="Diagram&#10;&#10;Description automatically generated">
              <a:extLst>
                <a:ext uri="{FF2B5EF4-FFF2-40B4-BE49-F238E27FC236}">
                  <a16:creationId xmlns:a16="http://schemas.microsoft.com/office/drawing/2014/main" id="{2C7173A3-92FA-8DD6-F600-17A5B4AB0A97}"/>
                </a:ext>
              </a:extLst>
            </p:cNvPr>
            <p:cNvPicPr>
              <a:picLocks noChangeAspect="1"/>
            </p:cNvPicPr>
            <p:nvPr/>
          </p:nvPicPr>
          <p:blipFill rotWithShape="1">
            <a:blip r:embed="rId4"/>
            <a:srcRect l="1282" t="858" r="1282" b="961"/>
            <a:stretch/>
          </p:blipFill>
          <p:spPr>
            <a:xfrm>
              <a:off x="2486025" y="1367981"/>
              <a:ext cx="2005002" cy="1306215"/>
            </a:xfrm>
            <a:prstGeom prst="rect">
              <a:avLst/>
            </a:prstGeom>
            <a:ln w="6350">
              <a:solidFill>
                <a:schemeClr val="tx1"/>
              </a:solidFill>
            </a:ln>
          </p:spPr>
        </p:pic>
        <p:pic>
          <p:nvPicPr>
            <p:cNvPr id="175" name="Picture 10" descr="A picture containing tree, outdoor, nature, green&#10;&#10;Description automatically generated">
              <a:extLst>
                <a:ext uri="{FF2B5EF4-FFF2-40B4-BE49-F238E27FC236}">
                  <a16:creationId xmlns:a16="http://schemas.microsoft.com/office/drawing/2014/main" id="{70BB5628-FEA7-FE8E-FF78-C87C0B4D99A1}"/>
                </a:ext>
              </a:extLst>
            </p:cNvPr>
            <p:cNvPicPr>
              <a:picLocks noChangeAspect="1"/>
            </p:cNvPicPr>
            <p:nvPr/>
          </p:nvPicPr>
          <p:blipFill>
            <a:blip r:embed="rId5"/>
            <a:stretch>
              <a:fillRect/>
            </a:stretch>
          </p:blipFill>
          <p:spPr>
            <a:xfrm>
              <a:off x="4705350" y="1373712"/>
              <a:ext cx="2000250" cy="1305464"/>
            </a:xfrm>
            <a:prstGeom prst="rect">
              <a:avLst/>
            </a:prstGeom>
            <a:ln w="6350">
              <a:solidFill>
                <a:schemeClr val="tx1"/>
              </a:solidFill>
            </a:ln>
          </p:spPr>
        </p:pic>
        <p:pic>
          <p:nvPicPr>
            <p:cNvPr id="177" name="Picture 12">
              <a:extLst>
                <a:ext uri="{FF2B5EF4-FFF2-40B4-BE49-F238E27FC236}">
                  <a16:creationId xmlns:a16="http://schemas.microsoft.com/office/drawing/2014/main" id="{74EACA14-E4E9-B40F-536F-58C3024ECF47}"/>
                </a:ext>
              </a:extLst>
            </p:cNvPr>
            <p:cNvPicPr>
              <a:picLocks noChangeAspect="1"/>
            </p:cNvPicPr>
            <p:nvPr/>
          </p:nvPicPr>
          <p:blipFill>
            <a:blip r:embed="rId6"/>
            <a:stretch>
              <a:fillRect/>
            </a:stretch>
          </p:blipFill>
          <p:spPr>
            <a:xfrm>
              <a:off x="6924675" y="1375768"/>
              <a:ext cx="1985963" cy="1301353"/>
            </a:xfrm>
            <a:prstGeom prst="rect">
              <a:avLst/>
            </a:prstGeom>
            <a:ln w="6350">
              <a:solidFill>
                <a:schemeClr val="tx1"/>
              </a:solidFill>
            </a:ln>
          </p:spPr>
        </p:pic>
        <p:pic>
          <p:nvPicPr>
            <p:cNvPr id="179" name="Picture 13" descr="A picture containing electronics, display&#10;&#10;Description automatically generated">
              <a:extLst>
                <a:ext uri="{FF2B5EF4-FFF2-40B4-BE49-F238E27FC236}">
                  <a16:creationId xmlns:a16="http://schemas.microsoft.com/office/drawing/2014/main" id="{804F9A24-D9C7-8917-B900-E65E3F68DB56}"/>
                </a:ext>
              </a:extLst>
            </p:cNvPr>
            <p:cNvPicPr>
              <a:picLocks noChangeAspect="1"/>
            </p:cNvPicPr>
            <p:nvPr/>
          </p:nvPicPr>
          <p:blipFill>
            <a:blip r:embed="rId7"/>
            <a:stretch>
              <a:fillRect/>
            </a:stretch>
          </p:blipFill>
          <p:spPr>
            <a:xfrm>
              <a:off x="252413" y="2769071"/>
              <a:ext cx="2005013" cy="1310332"/>
            </a:xfrm>
            <a:prstGeom prst="rect">
              <a:avLst/>
            </a:prstGeom>
            <a:ln w="6350">
              <a:solidFill>
                <a:schemeClr val="tx1"/>
              </a:solidFill>
            </a:ln>
          </p:spPr>
        </p:pic>
        <p:pic>
          <p:nvPicPr>
            <p:cNvPr id="181" name="Picture 15" descr="A picture containing water, swimming, mammal, pool&#10;&#10;Description automatically generated">
              <a:extLst>
                <a:ext uri="{FF2B5EF4-FFF2-40B4-BE49-F238E27FC236}">
                  <a16:creationId xmlns:a16="http://schemas.microsoft.com/office/drawing/2014/main" id="{BDFAA787-ACE7-F45B-9D62-7E0FE233540B}"/>
                </a:ext>
              </a:extLst>
            </p:cNvPr>
            <p:cNvPicPr>
              <a:picLocks noChangeAspect="1"/>
            </p:cNvPicPr>
            <p:nvPr/>
          </p:nvPicPr>
          <p:blipFill>
            <a:blip r:embed="rId8"/>
            <a:stretch>
              <a:fillRect/>
            </a:stretch>
          </p:blipFill>
          <p:spPr>
            <a:xfrm>
              <a:off x="2486025" y="2784729"/>
              <a:ext cx="1995488" cy="1298067"/>
            </a:xfrm>
            <a:prstGeom prst="rect">
              <a:avLst/>
            </a:prstGeom>
            <a:ln w="6350">
              <a:solidFill>
                <a:schemeClr val="tx1"/>
              </a:solidFill>
            </a:ln>
          </p:spPr>
        </p:pic>
        <p:pic>
          <p:nvPicPr>
            <p:cNvPr id="183" name="Picture 16" descr="Diagram&#10;&#10;Description automatically generated">
              <a:extLst>
                <a:ext uri="{FF2B5EF4-FFF2-40B4-BE49-F238E27FC236}">
                  <a16:creationId xmlns:a16="http://schemas.microsoft.com/office/drawing/2014/main" id="{C1D864E1-59B1-D600-AA1D-8E476FA28FBB}"/>
                </a:ext>
              </a:extLst>
            </p:cNvPr>
            <p:cNvPicPr>
              <a:picLocks noChangeAspect="1"/>
            </p:cNvPicPr>
            <p:nvPr/>
          </p:nvPicPr>
          <p:blipFill rotWithShape="1">
            <a:blip r:embed="rId9"/>
            <a:srcRect l="9960" t="4928" r="9201" b="2609"/>
            <a:stretch/>
          </p:blipFill>
          <p:spPr>
            <a:xfrm>
              <a:off x="6916913" y="2791777"/>
              <a:ext cx="1998491" cy="1302808"/>
            </a:xfrm>
            <a:prstGeom prst="rect">
              <a:avLst/>
            </a:prstGeom>
            <a:ln w="6350">
              <a:solidFill>
                <a:schemeClr val="tx1"/>
              </a:solidFill>
            </a:ln>
          </p:spPr>
        </p:pic>
        <p:pic>
          <p:nvPicPr>
            <p:cNvPr id="185" name="Picture 17">
              <a:extLst>
                <a:ext uri="{FF2B5EF4-FFF2-40B4-BE49-F238E27FC236}">
                  <a16:creationId xmlns:a16="http://schemas.microsoft.com/office/drawing/2014/main" id="{52DC7C20-8E81-633A-C5CD-0959AAB1362A}"/>
                </a:ext>
              </a:extLst>
            </p:cNvPr>
            <p:cNvPicPr>
              <a:picLocks noChangeAspect="1"/>
            </p:cNvPicPr>
            <p:nvPr/>
          </p:nvPicPr>
          <p:blipFill rotWithShape="1">
            <a:blip r:embed="rId10"/>
            <a:srcRect l="51786" t="-333" r="1339" b="1481"/>
            <a:stretch/>
          </p:blipFill>
          <p:spPr>
            <a:xfrm>
              <a:off x="4695825" y="2788121"/>
              <a:ext cx="2000258" cy="1304733"/>
            </a:xfrm>
            <a:prstGeom prst="rect">
              <a:avLst/>
            </a:prstGeom>
            <a:ln w="6350">
              <a:solidFill>
                <a:schemeClr val="tx1"/>
              </a:solidFill>
            </a:ln>
          </p:spPr>
        </p:pic>
        <p:sp>
          <p:nvSpPr>
            <p:cNvPr id="187" name="Title 1">
              <a:extLst>
                <a:ext uri="{FF2B5EF4-FFF2-40B4-BE49-F238E27FC236}">
                  <a16:creationId xmlns:a16="http://schemas.microsoft.com/office/drawing/2014/main" id="{6A6F2FD9-9E70-0B47-8ED9-6A9A7055C3FF}"/>
                </a:ext>
              </a:extLst>
            </p:cNvPr>
            <p:cNvSpPr txBox="1">
              <a:spLocks/>
            </p:cNvSpPr>
            <p:nvPr/>
          </p:nvSpPr>
          <p:spPr>
            <a:xfrm>
              <a:off x="486721" y="4173670"/>
              <a:ext cx="1761860" cy="4735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Light"/>
                </a:rPr>
                <a:t>Fixation by marine bacteria</a:t>
              </a:r>
              <a:endParaRPr lang="en-US" sz="1600">
                <a:latin typeface="Avenir Next LT Pro Light"/>
                <a:cs typeface="Calibri" panose="020F0502020204030204"/>
              </a:endParaRPr>
            </a:p>
          </p:txBody>
        </p:sp>
        <p:pic>
          <p:nvPicPr>
            <p:cNvPr id="189" name="Graphic 20" descr="Badge 1 with solid fill">
              <a:extLst>
                <a:ext uri="{FF2B5EF4-FFF2-40B4-BE49-F238E27FC236}">
                  <a16:creationId xmlns:a16="http://schemas.microsoft.com/office/drawing/2014/main" id="{F30FFECA-53EC-4E46-5F97-9895FF82D0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0025" y="4210050"/>
              <a:ext cx="333375" cy="333375"/>
            </a:xfrm>
            <a:prstGeom prst="rect">
              <a:avLst/>
            </a:prstGeom>
          </p:spPr>
        </p:pic>
        <p:sp>
          <p:nvSpPr>
            <p:cNvPr id="191" name="TextBox 190">
              <a:extLst>
                <a:ext uri="{FF2B5EF4-FFF2-40B4-BE49-F238E27FC236}">
                  <a16:creationId xmlns:a16="http://schemas.microsoft.com/office/drawing/2014/main" id="{8C2D70F7-682B-1869-7928-63A93D9FC563}"/>
                </a:ext>
              </a:extLst>
            </p:cNvPr>
            <p:cNvSpPr txBox="1"/>
            <p:nvPr/>
          </p:nvSpPr>
          <p:spPr>
            <a:xfrm>
              <a:off x="828675" y="4705350"/>
              <a:ext cx="1076325" cy="8383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60000"/>
                </a:lnSpc>
              </a:pPr>
              <a:r>
                <a:rPr lang="en-US" sz="1600">
                  <a:latin typeface="Avenir Next LT Pro Light"/>
                </a:rPr>
                <a:t> NH</a:t>
              </a:r>
              <a:r>
                <a:rPr lang="en-US" sz="1600" baseline="-25000">
                  <a:latin typeface="Avenir Next LT Pro Light"/>
                </a:rPr>
                <a:t>4</a:t>
              </a:r>
              <a:r>
                <a:rPr lang="en-US" sz="1600" baseline="30000">
                  <a:latin typeface="Avenir Next LT Pro Light"/>
                </a:rPr>
                <a:t>+</a:t>
              </a:r>
              <a:r>
                <a:rPr lang="en-US" sz="1600">
                  <a:latin typeface="Avenir Next LT Pro Light"/>
                </a:rPr>
                <a:t>​</a:t>
              </a:r>
              <a:br>
                <a:rPr lang="en-US" sz="1600">
                  <a:latin typeface="Avenir Next LT Pro Light"/>
                </a:rPr>
              </a:br>
              <a:r>
                <a:rPr lang="en-US" sz="1600">
                  <a:latin typeface="Avenir Next LT Pro Light"/>
                </a:rPr>
                <a:t>​</a:t>
              </a:r>
              <a:endParaRPr lang="en-US">
                <a:latin typeface="Avenir Next LT Pro Light"/>
                <a:cs typeface="Calibri" panose="020F0502020204030204"/>
              </a:endParaRPr>
            </a:p>
            <a:p>
              <a:pPr algn="ctr">
                <a:lnSpc>
                  <a:spcPct val="60000"/>
                </a:lnSpc>
              </a:pPr>
              <a:r>
                <a:rPr lang="en-US" sz="1600">
                  <a:latin typeface="Avenir Next LT Pro Light"/>
                </a:rPr>
                <a:t>   NO</a:t>
              </a:r>
              <a:r>
                <a:rPr lang="en-US" sz="1600" baseline="-25000">
                  <a:latin typeface="Avenir Next LT Pro Light"/>
                </a:rPr>
                <a:t>2</a:t>
              </a:r>
              <a:r>
                <a:rPr lang="en-US" sz="1600" baseline="30000">
                  <a:latin typeface="Avenir Next LT Pro Light"/>
                </a:rPr>
                <a:t>2-</a:t>
              </a:r>
              <a:r>
                <a:rPr lang="en-US" sz="1600">
                  <a:latin typeface="Avenir Next LT Pro Light"/>
                </a:rPr>
                <a:t> ​</a:t>
              </a:r>
            </a:p>
            <a:p>
              <a:pPr algn="ctr">
                <a:lnSpc>
                  <a:spcPct val="60000"/>
                </a:lnSpc>
              </a:pPr>
              <a:r>
                <a:rPr lang="en-US" sz="1600">
                  <a:latin typeface="Avenir Next LT Pro Light"/>
                </a:rPr>
                <a:t>​</a:t>
              </a:r>
            </a:p>
            <a:p>
              <a:pPr algn="ctr">
                <a:lnSpc>
                  <a:spcPct val="60000"/>
                </a:lnSpc>
              </a:pPr>
              <a:r>
                <a:rPr lang="en-US" sz="1600">
                  <a:latin typeface="Avenir Next LT Pro Light"/>
                </a:rPr>
                <a:t> NO</a:t>
              </a:r>
              <a:r>
                <a:rPr lang="en-US" sz="1600" baseline="-25000">
                  <a:latin typeface="Avenir Next LT Pro Light"/>
                </a:rPr>
                <a:t>3</a:t>
              </a:r>
              <a:r>
                <a:rPr lang="en-US" sz="1600" baseline="30000">
                  <a:latin typeface="Avenir Next LT Pro Light"/>
                </a:rPr>
                <a:t>-</a:t>
              </a:r>
            </a:p>
          </p:txBody>
        </p:sp>
        <p:sp>
          <p:nvSpPr>
            <p:cNvPr id="193" name="Title 1">
              <a:extLst>
                <a:ext uri="{FF2B5EF4-FFF2-40B4-BE49-F238E27FC236}">
                  <a16:creationId xmlns:a16="http://schemas.microsoft.com/office/drawing/2014/main" id="{4E6366B2-4265-C544-2133-4F05761AECF1}"/>
                </a:ext>
              </a:extLst>
            </p:cNvPr>
            <p:cNvSpPr txBox="1">
              <a:spLocks/>
            </p:cNvSpPr>
            <p:nvPr/>
          </p:nvSpPr>
          <p:spPr>
            <a:xfrm>
              <a:off x="2715571" y="5040445"/>
              <a:ext cx="1580885" cy="52115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Light"/>
                </a:rPr>
                <a:t>Photosynthesis (byproduct)</a:t>
              </a:r>
              <a:endParaRPr lang="en-US">
                <a:latin typeface="Avenir Next LT Pro Light"/>
                <a:cs typeface="Calibri" panose="020F0502020204030204"/>
              </a:endParaRPr>
            </a:p>
          </p:txBody>
        </p:sp>
        <p:pic>
          <p:nvPicPr>
            <p:cNvPr id="195" name="Graphic 20" descr="Badge 1 with solid fill">
              <a:extLst>
                <a:ext uri="{FF2B5EF4-FFF2-40B4-BE49-F238E27FC236}">
                  <a16:creationId xmlns:a16="http://schemas.microsoft.com/office/drawing/2014/main" id="{C429D58A-6AB0-849D-7901-B05D873C21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38399" y="4210049"/>
              <a:ext cx="333375" cy="333375"/>
            </a:xfrm>
            <a:prstGeom prst="rect">
              <a:avLst/>
            </a:prstGeom>
          </p:spPr>
        </p:pic>
        <p:sp>
          <p:nvSpPr>
            <p:cNvPr id="197" name="Title 1">
              <a:extLst>
                <a:ext uri="{FF2B5EF4-FFF2-40B4-BE49-F238E27FC236}">
                  <a16:creationId xmlns:a16="http://schemas.microsoft.com/office/drawing/2014/main" id="{F1919CCE-830D-EEC5-53B5-01BB0D8AF997}"/>
                </a:ext>
              </a:extLst>
            </p:cNvPr>
            <p:cNvSpPr txBox="1">
              <a:spLocks/>
            </p:cNvSpPr>
            <p:nvPr/>
          </p:nvSpPr>
          <p:spPr>
            <a:xfrm>
              <a:off x="2820346" y="4192720"/>
              <a:ext cx="1361810" cy="4354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Light"/>
                </a:rPr>
                <a:t>Aerobic respiration</a:t>
              </a:r>
              <a:endParaRPr lang="en-US">
                <a:latin typeface="Avenir Next LT Pro Light"/>
              </a:endParaRPr>
            </a:p>
          </p:txBody>
        </p:sp>
        <p:pic>
          <p:nvPicPr>
            <p:cNvPr id="199" name="Graphic 24" descr="Badge with solid fill">
              <a:extLst>
                <a:ext uri="{FF2B5EF4-FFF2-40B4-BE49-F238E27FC236}">
                  <a16:creationId xmlns:a16="http://schemas.microsoft.com/office/drawing/2014/main" id="{09914EFB-4183-E832-1CA8-F435C230EF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38400" y="5133975"/>
              <a:ext cx="333375" cy="333375"/>
            </a:xfrm>
            <a:prstGeom prst="rect">
              <a:avLst/>
            </a:prstGeom>
          </p:spPr>
        </p:pic>
        <p:cxnSp>
          <p:nvCxnSpPr>
            <p:cNvPr id="201" name="Straight Arrow Connector 200">
              <a:extLst>
                <a:ext uri="{FF2B5EF4-FFF2-40B4-BE49-F238E27FC236}">
                  <a16:creationId xmlns:a16="http://schemas.microsoft.com/office/drawing/2014/main" id="{1F94425B-021A-9CB5-8008-BF3578686AB6}"/>
                </a:ext>
              </a:extLst>
            </p:cNvPr>
            <p:cNvCxnSpPr>
              <a:cxnSpLocks/>
            </p:cNvCxnSpPr>
            <p:nvPr/>
          </p:nvCxnSpPr>
          <p:spPr>
            <a:xfrm flipV="1">
              <a:off x="1776412" y="5305425"/>
              <a:ext cx="4381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3" name="Graphic 20" descr="Badge 1 with solid fill">
              <a:extLst>
                <a:ext uri="{FF2B5EF4-FFF2-40B4-BE49-F238E27FC236}">
                  <a16:creationId xmlns:a16="http://schemas.microsoft.com/office/drawing/2014/main" id="{A4557780-684E-C06F-865A-201D247E99A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95824" y="4210049"/>
              <a:ext cx="333375" cy="333375"/>
            </a:xfrm>
            <a:prstGeom prst="rect">
              <a:avLst/>
            </a:prstGeom>
          </p:spPr>
        </p:pic>
        <p:sp>
          <p:nvSpPr>
            <p:cNvPr id="205" name="Title 1">
              <a:extLst>
                <a:ext uri="{FF2B5EF4-FFF2-40B4-BE49-F238E27FC236}">
                  <a16:creationId xmlns:a16="http://schemas.microsoft.com/office/drawing/2014/main" id="{51A907BA-B027-5CD2-7C60-ACC859F2BE6B}"/>
                </a:ext>
              </a:extLst>
            </p:cNvPr>
            <p:cNvSpPr txBox="1">
              <a:spLocks/>
            </p:cNvSpPr>
            <p:nvPr/>
          </p:nvSpPr>
          <p:spPr>
            <a:xfrm>
              <a:off x="4982521" y="4173670"/>
              <a:ext cx="1476110" cy="4735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Light"/>
                </a:rPr>
                <a:t>Aerobic respiration</a:t>
              </a:r>
              <a:endParaRPr lang="en-US">
                <a:latin typeface="Avenir Next LT Pro Light"/>
              </a:endParaRPr>
            </a:p>
          </p:txBody>
        </p:sp>
        <p:sp>
          <p:nvSpPr>
            <p:cNvPr id="207" name="Title 1">
              <a:extLst>
                <a:ext uri="{FF2B5EF4-FFF2-40B4-BE49-F238E27FC236}">
                  <a16:creationId xmlns:a16="http://schemas.microsoft.com/office/drawing/2014/main" id="{672C5971-28B2-B7D9-77D9-DA6CFE459BE1}"/>
                </a:ext>
              </a:extLst>
            </p:cNvPr>
            <p:cNvSpPr txBox="1">
              <a:spLocks/>
            </p:cNvSpPr>
            <p:nvPr/>
          </p:nvSpPr>
          <p:spPr>
            <a:xfrm>
              <a:off x="4858696" y="4630870"/>
              <a:ext cx="1809485" cy="52115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Light"/>
                </a:rPr>
                <a:t>Photosynthesis (reactant)</a:t>
              </a:r>
              <a:endParaRPr lang="en-US">
                <a:latin typeface="Avenir Next LT Pro Light"/>
                <a:cs typeface="Calibri" panose="020F0502020204030204"/>
              </a:endParaRPr>
            </a:p>
          </p:txBody>
        </p:sp>
        <p:pic>
          <p:nvPicPr>
            <p:cNvPr id="209" name="Graphic 24" descr="Badge with solid fill">
              <a:extLst>
                <a:ext uri="{FF2B5EF4-FFF2-40B4-BE49-F238E27FC236}">
                  <a16:creationId xmlns:a16="http://schemas.microsoft.com/office/drawing/2014/main" id="{D6CABDB9-A1D0-14CC-373B-2189794054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95825" y="4705349"/>
              <a:ext cx="333375" cy="333375"/>
            </a:xfrm>
            <a:prstGeom prst="rect">
              <a:avLst/>
            </a:prstGeom>
          </p:spPr>
        </p:pic>
        <p:sp>
          <p:nvSpPr>
            <p:cNvPr id="211" name="Title 1">
              <a:extLst>
                <a:ext uri="{FF2B5EF4-FFF2-40B4-BE49-F238E27FC236}">
                  <a16:creationId xmlns:a16="http://schemas.microsoft.com/office/drawing/2014/main" id="{FD547413-81A4-C909-AD1B-04E47587531D}"/>
                </a:ext>
              </a:extLst>
            </p:cNvPr>
            <p:cNvSpPr txBox="1">
              <a:spLocks/>
            </p:cNvSpPr>
            <p:nvPr/>
          </p:nvSpPr>
          <p:spPr>
            <a:xfrm>
              <a:off x="5001571" y="5069020"/>
              <a:ext cx="1476110" cy="48305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Light"/>
                </a:rPr>
                <a:t>Carbon cycle/</a:t>
              </a:r>
              <a:br>
                <a:rPr lang="en-US" sz="1600">
                  <a:latin typeface="Avenir Next LT Pro Light"/>
                </a:rPr>
              </a:br>
              <a:r>
                <a:rPr lang="en-US" sz="1600">
                  <a:latin typeface="Avenir Next LT Pro Light"/>
                </a:rPr>
                <a:t>loading</a:t>
              </a:r>
              <a:endParaRPr lang="en-US">
                <a:latin typeface="Avenir Next LT Pro Light"/>
              </a:endParaRPr>
            </a:p>
          </p:txBody>
        </p:sp>
        <p:pic>
          <p:nvPicPr>
            <p:cNvPr id="213" name="Graphic 36" descr="Badge 3 with solid fill">
              <a:extLst>
                <a:ext uri="{FF2B5EF4-FFF2-40B4-BE49-F238E27FC236}">
                  <a16:creationId xmlns:a16="http://schemas.microsoft.com/office/drawing/2014/main" id="{18907C62-13D9-749F-4253-64C6774751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5825" y="5124450"/>
              <a:ext cx="333375" cy="333375"/>
            </a:xfrm>
            <a:prstGeom prst="rect">
              <a:avLst/>
            </a:prstGeom>
          </p:spPr>
        </p:pic>
        <p:grpSp>
          <p:nvGrpSpPr>
            <p:cNvPr id="222" name="Group 221">
              <a:extLst>
                <a:ext uri="{FF2B5EF4-FFF2-40B4-BE49-F238E27FC236}">
                  <a16:creationId xmlns:a16="http://schemas.microsoft.com/office/drawing/2014/main" id="{FFF705E6-655D-ECEE-B978-A6E8C8CE2804}"/>
                </a:ext>
              </a:extLst>
            </p:cNvPr>
            <p:cNvGrpSpPr/>
            <p:nvPr/>
          </p:nvGrpSpPr>
          <p:grpSpPr>
            <a:xfrm>
              <a:off x="3286125" y="5962650"/>
              <a:ext cx="5372099" cy="281616"/>
              <a:chOff x="2190750" y="6038850"/>
              <a:chExt cx="5372099" cy="281616"/>
            </a:xfrm>
          </p:grpSpPr>
          <p:sp>
            <p:nvSpPr>
              <p:cNvPr id="215" name="TextBox 214">
                <a:extLst>
                  <a:ext uri="{FF2B5EF4-FFF2-40B4-BE49-F238E27FC236}">
                    <a16:creationId xmlns:a16="http://schemas.microsoft.com/office/drawing/2014/main" id="{2D57EE95-04A2-3786-04A1-CEDE640C4DE4}"/>
                  </a:ext>
                </a:extLst>
              </p:cNvPr>
              <p:cNvSpPr txBox="1"/>
              <p:nvPr/>
            </p:nvSpPr>
            <p:spPr>
              <a:xfrm>
                <a:off x="2190750" y="6038850"/>
                <a:ext cx="1343025" cy="2816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75000"/>
                  </a:lnSpc>
                </a:pPr>
                <a:r>
                  <a:rPr lang="en-US" sz="1600">
                    <a:latin typeface="Avenir Next LT Pro Light"/>
                  </a:rPr>
                  <a:t> CO</a:t>
                </a:r>
                <a:r>
                  <a:rPr lang="en-US" sz="1600" baseline="-25000">
                    <a:latin typeface="Avenir Next LT Pro Light"/>
                  </a:rPr>
                  <a:t>2</a:t>
                </a:r>
                <a:r>
                  <a:rPr lang="en-US" sz="1600">
                    <a:latin typeface="Avenir Next LT Pro Light"/>
                  </a:rPr>
                  <a:t> + H</a:t>
                </a:r>
                <a:r>
                  <a:rPr lang="en-US" sz="1600" baseline="-25000">
                    <a:latin typeface="Avenir Next LT Pro Light"/>
                  </a:rPr>
                  <a:t>2</a:t>
                </a:r>
                <a:r>
                  <a:rPr lang="en-US" sz="1600">
                    <a:latin typeface="Avenir Next LT Pro Light"/>
                  </a:rPr>
                  <a:t>0 </a:t>
                </a:r>
              </a:p>
            </p:txBody>
          </p:sp>
          <p:sp>
            <p:nvSpPr>
              <p:cNvPr id="216" name="TextBox 215">
                <a:extLst>
                  <a:ext uri="{FF2B5EF4-FFF2-40B4-BE49-F238E27FC236}">
                    <a16:creationId xmlns:a16="http://schemas.microsoft.com/office/drawing/2014/main" id="{594DDCFD-D10E-77CA-AC6D-F02E0A3E90C8}"/>
                  </a:ext>
                </a:extLst>
              </p:cNvPr>
              <p:cNvSpPr txBox="1"/>
              <p:nvPr/>
            </p:nvSpPr>
            <p:spPr>
              <a:xfrm>
                <a:off x="3495675" y="6038850"/>
                <a:ext cx="1343025" cy="2816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75000"/>
                  </a:lnSpc>
                </a:pPr>
                <a:r>
                  <a:rPr lang="en-US" sz="1600">
                    <a:latin typeface="Avenir Next LT Pro Light"/>
                  </a:rPr>
                  <a:t> H</a:t>
                </a:r>
                <a:r>
                  <a:rPr lang="en-US" sz="1600" baseline="-25000">
                    <a:latin typeface="Avenir Next LT Pro Light"/>
                  </a:rPr>
                  <a:t>2</a:t>
                </a:r>
                <a:r>
                  <a:rPr lang="en-US" sz="1600">
                    <a:latin typeface="Avenir Next LT Pro Light"/>
                  </a:rPr>
                  <a:t>CO</a:t>
                </a:r>
                <a:r>
                  <a:rPr lang="en-US" sz="1600" baseline="-25000">
                    <a:latin typeface="Avenir Next LT Pro Light"/>
                  </a:rPr>
                  <a:t>3</a:t>
                </a:r>
                <a:r>
                  <a:rPr lang="en-US" sz="1600">
                    <a:latin typeface="Avenir Next LT Pro Light"/>
                  </a:rPr>
                  <a:t> </a:t>
                </a:r>
              </a:p>
            </p:txBody>
          </p:sp>
          <p:sp>
            <p:nvSpPr>
              <p:cNvPr id="217" name="TextBox 216">
                <a:extLst>
                  <a:ext uri="{FF2B5EF4-FFF2-40B4-BE49-F238E27FC236}">
                    <a16:creationId xmlns:a16="http://schemas.microsoft.com/office/drawing/2014/main" id="{ED318693-890A-E91D-64D2-290439B5BC2C}"/>
                  </a:ext>
                </a:extLst>
              </p:cNvPr>
              <p:cNvSpPr txBox="1"/>
              <p:nvPr/>
            </p:nvSpPr>
            <p:spPr>
              <a:xfrm>
                <a:off x="4743449" y="6038850"/>
                <a:ext cx="1343025" cy="2816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75000"/>
                  </a:lnSpc>
                </a:pPr>
                <a:r>
                  <a:rPr lang="en-US" sz="1600">
                    <a:latin typeface="Avenir Next LT Pro Light"/>
                  </a:rPr>
                  <a:t> H</a:t>
                </a:r>
                <a:r>
                  <a:rPr lang="en-US" sz="1600" baseline="30000">
                    <a:latin typeface="Avenir Next LT Pro Light"/>
                  </a:rPr>
                  <a:t>+ </a:t>
                </a:r>
                <a:r>
                  <a:rPr lang="en-US" sz="1600">
                    <a:latin typeface="Avenir Next LT Pro Light"/>
                  </a:rPr>
                  <a:t>+ HCO</a:t>
                </a:r>
                <a:r>
                  <a:rPr lang="en-US" sz="1600" baseline="-25000">
                    <a:latin typeface="Avenir Next LT Pro Light"/>
                  </a:rPr>
                  <a:t>3</a:t>
                </a:r>
                <a:r>
                  <a:rPr lang="en-US" sz="1600" baseline="30000">
                    <a:latin typeface="Avenir Next LT Pro Light"/>
                  </a:rPr>
                  <a:t>-</a:t>
                </a:r>
              </a:p>
            </p:txBody>
          </p:sp>
          <p:sp>
            <p:nvSpPr>
              <p:cNvPr id="218" name="TextBox 217">
                <a:extLst>
                  <a:ext uri="{FF2B5EF4-FFF2-40B4-BE49-F238E27FC236}">
                    <a16:creationId xmlns:a16="http://schemas.microsoft.com/office/drawing/2014/main" id="{2B91381E-15DB-767E-CA59-AFD3672BA71D}"/>
                  </a:ext>
                </a:extLst>
              </p:cNvPr>
              <p:cNvSpPr txBox="1"/>
              <p:nvPr/>
            </p:nvSpPr>
            <p:spPr>
              <a:xfrm>
                <a:off x="6219824" y="6038850"/>
                <a:ext cx="1343025" cy="2816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75000"/>
                  </a:lnSpc>
                </a:pPr>
                <a:r>
                  <a:rPr lang="en-US" sz="1600">
                    <a:latin typeface="Avenir Next LT Pro Light"/>
                  </a:rPr>
                  <a:t> 2H</a:t>
                </a:r>
                <a:r>
                  <a:rPr lang="en-US" sz="1600" baseline="30000">
                    <a:latin typeface="Avenir Next LT Pro Light"/>
                  </a:rPr>
                  <a:t>+ </a:t>
                </a:r>
                <a:r>
                  <a:rPr lang="en-US" sz="1600">
                    <a:latin typeface="Avenir Next LT Pro Light"/>
                  </a:rPr>
                  <a:t>+ CO</a:t>
                </a:r>
                <a:r>
                  <a:rPr lang="en-US" sz="1600" baseline="-25000">
                    <a:latin typeface="Avenir Next LT Pro Light"/>
                  </a:rPr>
                  <a:t>3</a:t>
                </a:r>
                <a:r>
                  <a:rPr lang="en-US" sz="1600" baseline="30000">
                    <a:latin typeface="Avenir Next LT Pro Light"/>
                  </a:rPr>
                  <a:t>2-</a:t>
                </a:r>
              </a:p>
            </p:txBody>
          </p:sp>
          <p:cxnSp>
            <p:nvCxnSpPr>
              <p:cNvPr id="219" name="Straight Arrow Connector 218">
                <a:extLst>
                  <a:ext uri="{FF2B5EF4-FFF2-40B4-BE49-F238E27FC236}">
                    <a16:creationId xmlns:a16="http://schemas.microsoft.com/office/drawing/2014/main" id="{8CD5DE8D-F360-E39A-B4CF-8B4C97971D7F}"/>
                  </a:ext>
                </a:extLst>
              </p:cNvPr>
              <p:cNvCxnSpPr/>
              <p:nvPr/>
            </p:nvCxnSpPr>
            <p:spPr>
              <a:xfrm flipV="1">
                <a:off x="3476625" y="6134100"/>
                <a:ext cx="27622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575EA485-9FC6-24BF-44DD-7A56BF65BDF9}"/>
                  </a:ext>
                </a:extLst>
              </p:cNvPr>
              <p:cNvCxnSpPr>
                <a:cxnSpLocks/>
              </p:cNvCxnSpPr>
              <p:nvPr/>
            </p:nvCxnSpPr>
            <p:spPr>
              <a:xfrm flipV="1">
                <a:off x="4562475" y="6134100"/>
                <a:ext cx="27622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194DB0D-CE99-35E2-8974-3FB13E5EC340}"/>
                  </a:ext>
                </a:extLst>
              </p:cNvPr>
              <p:cNvCxnSpPr>
                <a:cxnSpLocks/>
              </p:cNvCxnSpPr>
              <p:nvPr/>
            </p:nvCxnSpPr>
            <p:spPr>
              <a:xfrm flipV="1">
                <a:off x="6038850" y="6134100"/>
                <a:ext cx="27622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24" name="Rectangle 223">
              <a:extLst>
                <a:ext uri="{FF2B5EF4-FFF2-40B4-BE49-F238E27FC236}">
                  <a16:creationId xmlns:a16="http://schemas.microsoft.com/office/drawing/2014/main" id="{4FC07976-E678-EC89-A3E8-49361FF96D54}"/>
                </a:ext>
              </a:extLst>
            </p:cNvPr>
            <p:cNvSpPr/>
            <p:nvPr/>
          </p:nvSpPr>
          <p:spPr>
            <a:xfrm>
              <a:off x="3097389" y="5928368"/>
              <a:ext cx="5838171" cy="67707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Light"/>
              </a:endParaRPr>
            </a:p>
          </p:txBody>
        </p:sp>
        <p:sp>
          <p:nvSpPr>
            <p:cNvPr id="234" name="Title 1">
              <a:extLst>
                <a:ext uri="{FF2B5EF4-FFF2-40B4-BE49-F238E27FC236}">
                  <a16:creationId xmlns:a16="http://schemas.microsoft.com/office/drawing/2014/main" id="{8C0700AD-B9EA-6B1A-D660-FCAD3615C225}"/>
                </a:ext>
              </a:extLst>
            </p:cNvPr>
            <p:cNvSpPr txBox="1">
              <a:spLocks/>
            </p:cNvSpPr>
            <p:nvPr/>
          </p:nvSpPr>
          <p:spPr>
            <a:xfrm>
              <a:off x="3448996" y="6231070"/>
              <a:ext cx="1057010" cy="3592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FF0000"/>
                  </a:solidFill>
                  <a:latin typeface="Avenir Next LT Pro Light"/>
                </a:rPr>
                <a:t>(dissolved)</a:t>
              </a:r>
              <a:br>
                <a:rPr lang="en-US" sz="1400">
                  <a:solidFill>
                    <a:srgbClr val="FF0000"/>
                  </a:solidFill>
                  <a:latin typeface="Avenir Next LT Pro Light"/>
                </a:rPr>
              </a:br>
              <a:r>
                <a:rPr lang="en-US" sz="1400">
                  <a:solidFill>
                    <a:srgbClr val="FF0000"/>
                  </a:solidFill>
                  <a:latin typeface="Avenir Next LT Pro Light"/>
                </a:rPr>
                <a:t>  1 %</a:t>
              </a:r>
              <a:endParaRPr lang="en-US">
                <a:latin typeface="Avenir Next LT Pro Light"/>
              </a:endParaRPr>
            </a:p>
          </p:txBody>
        </p:sp>
        <p:sp>
          <p:nvSpPr>
            <p:cNvPr id="236" name="Title 1">
              <a:extLst>
                <a:ext uri="{FF2B5EF4-FFF2-40B4-BE49-F238E27FC236}">
                  <a16:creationId xmlns:a16="http://schemas.microsoft.com/office/drawing/2014/main" id="{F671407E-D476-4813-F2DA-9C0AB7B1A59A}"/>
                </a:ext>
              </a:extLst>
            </p:cNvPr>
            <p:cNvSpPr txBox="1">
              <a:spLocks/>
            </p:cNvSpPr>
            <p:nvPr/>
          </p:nvSpPr>
          <p:spPr>
            <a:xfrm>
              <a:off x="4430071" y="6212020"/>
              <a:ext cx="1609460" cy="2449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FF0000"/>
                  </a:solidFill>
                  <a:latin typeface="Avenir Next LT Pro Light"/>
                </a:rPr>
                <a:t>(carbonic acid)</a:t>
              </a:r>
              <a:endParaRPr lang="en-US" sz="1400">
                <a:latin typeface="Avenir Next LT Pro Light"/>
              </a:endParaRPr>
            </a:p>
          </p:txBody>
        </p:sp>
        <p:sp>
          <p:nvSpPr>
            <p:cNvPr id="238" name="Title 1">
              <a:extLst>
                <a:ext uri="{FF2B5EF4-FFF2-40B4-BE49-F238E27FC236}">
                  <a16:creationId xmlns:a16="http://schemas.microsoft.com/office/drawing/2014/main" id="{FE459DE9-8DDB-A045-04C2-B338D645748F}"/>
                </a:ext>
              </a:extLst>
            </p:cNvPr>
            <p:cNvSpPr txBox="1">
              <a:spLocks/>
            </p:cNvSpPr>
            <p:nvPr/>
          </p:nvSpPr>
          <p:spPr>
            <a:xfrm>
              <a:off x="6068371" y="6231070"/>
              <a:ext cx="1285610" cy="3592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FF0000"/>
                  </a:solidFill>
                  <a:latin typeface="Avenir Next LT Pro Light"/>
                </a:rPr>
                <a:t>(bicarbonate)</a:t>
              </a:r>
              <a:br>
                <a:rPr lang="en-US" sz="1400">
                  <a:solidFill>
                    <a:srgbClr val="FF0000"/>
                  </a:solidFill>
                  <a:latin typeface="Avenir Next LT Pro Light"/>
                </a:rPr>
              </a:br>
              <a:r>
                <a:rPr lang="en-US" sz="1400">
                  <a:solidFill>
                    <a:srgbClr val="FF0000"/>
                  </a:solidFill>
                  <a:latin typeface="Avenir Next LT Pro Light"/>
                </a:rPr>
                <a:t>  92 %</a:t>
              </a:r>
              <a:endParaRPr lang="en-US">
                <a:latin typeface="Avenir Next LT Pro Light"/>
              </a:endParaRPr>
            </a:p>
          </p:txBody>
        </p:sp>
        <p:sp>
          <p:nvSpPr>
            <p:cNvPr id="240" name="Title 1">
              <a:extLst>
                <a:ext uri="{FF2B5EF4-FFF2-40B4-BE49-F238E27FC236}">
                  <a16:creationId xmlns:a16="http://schemas.microsoft.com/office/drawing/2014/main" id="{F97BC437-8E17-BAE4-B273-3107189FF06E}"/>
                </a:ext>
              </a:extLst>
            </p:cNvPr>
            <p:cNvSpPr txBox="1">
              <a:spLocks/>
            </p:cNvSpPr>
            <p:nvPr/>
          </p:nvSpPr>
          <p:spPr>
            <a:xfrm>
              <a:off x="7544746" y="6231070"/>
              <a:ext cx="1285610" cy="3592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FF0000"/>
                  </a:solidFill>
                  <a:latin typeface="Avenir Next LT Pro Light"/>
                </a:rPr>
                <a:t>(carbonate)</a:t>
              </a:r>
              <a:br>
                <a:rPr lang="en-US" sz="1400">
                  <a:solidFill>
                    <a:srgbClr val="FF0000"/>
                  </a:solidFill>
                  <a:latin typeface="Avenir Next LT Pro Light"/>
                </a:rPr>
              </a:br>
              <a:r>
                <a:rPr lang="en-US" sz="1400">
                  <a:solidFill>
                    <a:srgbClr val="FF0000"/>
                  </a:solidFill>
                  <a:latin typeface="Avenir Next LT Pro Light"/>
                </a:rPr>
                <a:t>  7 %</a:t>
              </a:r>
              <a:endParaRPr lang="en-US">
                <a:latin typeface="Avenir Next LT Pro Light"/>
              </a:endParaRPr>
            </a:p>
          </p:txBody>
        </p:sp>
        <p:pic>
          <p:nvPicPr>
            <p:cNvPr id="244" name="Graphic 20" descr="Badge 1 with solid fill">
              <a:extLst>
                <a:ext uri="{FF2B5EF4-FFF2-40B4-BE49-F238E27FC236}">
                  <a16:creationId xmlns:a16="http://schemas.microsoft.com/office/drawing/2014/main" id="{4AB02394-7474-56FB-E9B5-A15DCCCA1E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57999" y="4210049"/>
              <a:ext cx="333375" cy="333375"/>
            </a:xfrm>
            <a:prstGeom prst="rect">
              <a:avLst/>
            </a:prstGeom>
          </p:spPr>
        </p:pic>
        <p:sp>
          <p:nvSpPr>
            <p:cNvPr id="246" name="Title 1">
              <a:extLst>
                <a:ext uri="{FF2B5EF4-FFF2-40B4-BE49-F238E27FC236}">
                  <a16:creationId xmlns:a16="http://schemas.microsoft.com/office/drawing/2014/main" id="{19C535D8-DEF2-C2A4-393C-6657862CBCA1}"/>
                </a:ext>
              </a:extLst>
            </p:cNvPr>
            <p:cNvSpPr txBox="1">
              <a:spLocks/>
            </p:cNvSpPr>
            <p:nvPr/>
          </p:nvSpPr>
          <p:spPr>
            <a:xfrm>
              <a:off x="7163746" y="4173670"/>
              <a:ext cx="1752335" cy="4735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Light"/>
                </a:rPr>
                <a:t>Benthic bacterial decomposition</a:t>
              </a:r>
            </a:p>
          </p:txBody>
        </p:sp>
        <p:sp>
          <p:nvSpPr>
            <p:cNvPr id="248" name="Title 1">
              <a:extLst>
                <a:ext uri="{FF2B5EF4-FFF2-40B4-BE49-F238E27FC236}">
                  <a16:creationId xmlns:a16="http://schemas.microsoft.com/office/drawing/2014/main" id="{4D993D48-D362-DACC-E6FD-19A696FEBE67}"/>
                </a:ext>
              </a:extLst>
            </p:cNvPr>
            <p:cNvSpPr txBox="1">
              <a:spLocks/>
            </p:cNvSpPr>
            <p:nvPr/>
          </p:nvSpPr>
          <p:spPr>
            <a:xfrm>
              <a:off x="7220896" y="4668970"/>
              <a:ext cx="1542785" cy="48305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Light"/>
                  <a:cs typeface="Calibri" panose="020F0502020204030204"/>
                </a:rPr>
                <a:t>Hydrothermal release</a:t>
              </a:r>
            </a:p>
          </p:txBody>
        </p:sp>
        <p:pic>
          <p:nvPicPr>
            <p:cNvPr id="250" name="Graphic 24" descr="Badge with solid fill">
              <a:extLst>
                <a:ext uri="{FF2B5EF4-FFF2-40B4-BE49-F238E27FC236}">
                  <a16:creationId xmlns:a16="http://schemas.microsoft.com/office/drawing/2014/main" id="{E202F448-23C6-E005-EA36-D91C459B43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7999" y="4705349"/>
              <a:ext cx="333375" cy="333375"/>
            </a:xfrm>
            <a:prstGeom prst="rect">
              <a:avLst/>
            </a:prstGeom>
          </p:spPr>
        </p:pic>
        <p:sp>
          <p:nvSpPr>
            <p:cNvPr id="252" name="Title 1">
              <a:extLst>
                <a:ext uri="{FF2B5EF4-FFF2-40B4-BE49-F238E27FC236}">
                  <a16:creationId xmlns:a16="http://schemas.microsoft.com/office/drawing/2014/main" id="{F72CB382-75F6-8479-5EB6-3B49E78F92AA}"/>
                </a:ext>
              </a:extLst>
            </p:cNvPr>
            <p:cNvSpPr txBox="1">
              <a:spLocks/>
            </p:cNvSpPr>
            <p:nvPr/>
          </p:nvSpPr>
          <p:spPr>
            <a:xfrm>
              <a:off x="7163746" y="5173795"/>
              <a:ext cx="1723760" cy="29255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Light"/>
                </a:rPr>
                <a:t>Methanogenesis</a:t>
              </a:r>
              <a:endParaRPr lang="en-US">
                <a:latin typeface="Avenir Next LT Pro Light"/>
              </a:endParaRPr>
            </a:p>
          </p:txBody>
        </p:sp>
        <p:pic>
          <p:nvPicPr>
            <p:cNvPr id="254" name="Graphic 36" descr="Badge 3 with solid fill">
              <a:extLst>
                <a:ext uri="{FF2B5EF4-FFF2-40B4-BE49-F238E27FC236}">
                  <a16:creationId xmlns:a16="http://schemas.microsoft.com/office/drawing/2014/main" id="{8AC8BCFB-C3A9-4D68-C889-91C189F7C3C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8000" y="5133975"/>
              <a:ext cx="333375" cy="333375"/>
            </a:xfrm>
            <a:prstGeom prst="rect">
              <a:avLst/>
            </a:prstGeom>
          </p:spPr>
        </p:pic>
        <p:sp>
          <p:nvSpPr>
            <p:cNvPr id="280" name="Rectangle 279">
              <a:extLst>
                <a:ext uri="{FF2B5EF4-FFF2-40B4-BE49-F238E27FC236}">
                  <a16:creationId xmlns:a16="http://schemas.microsoft.com/office/drawing/2014/main" id="{7CA96FF7-6747-5CC4-5FA4-2BF56BBB3C2B}"/>
                </a:ext>
              </a:extLst>
            </p:cNvPr>
            <p:cNvSpPr/>
            <p:nvPr/>
          </p:nvSpPr>
          <p:spPr>
            <a:xfrm>
              <a:off x="2478264" y="861655"/>
              <a:ext cx="1998487" cy="4253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81" name="Rectangle 280">
              <a:extLst>
                <a:ext uri="{FF2B5EF4-FFF2-40B4-BE49-F238E27FC236}">
                  <a16:creationId xmlns:a16="http://schemas.microsoft.com/office/drawing/2014/main" id="{EDA24265-8B7C-6EA7-5570-4A514DF2AC14}"/>
                </a:ext>
              </a:extLst>
            </p:cNvPr>
            <p:cNvSpPr/>
            <p:nvPr/>
          </p:nvSpPr>
          <p:spPr>
            <a:xfrm>
              <a:off x="4697589" y="861655"/>
              <a:ext cx="1998487" cy="4253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82" name="Rectangle 281">
              <a:extLst>
                <a:ext uri="{FF2B5EF4-FFF2-40B4-BE49-F238E27FC236}">
                  <a16:creationId xmlns:a16="http://schemas.microsoft.com/office/drawing/2014/main" id="{D184D8AF-797C-AD3A-08E7-ECC662A95BC6}"/>
                </a:ext>
              </a:extLst>
            </p:cNvPr>
            <p:cNvSpPr/>
            <p:nvPr/>
          </p:nvSpPr>
          <p:spPr>
            <a:xfrm>
              <a:off x="6916914" y="861655"/>
              <a:ext cx="1998487" cy="4253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86" name="Title 1">
              <a:extLst>
                <a:ext uri="{FF2B5EF4-FFF2-40B4-BE49-F238E27FC236}">
                  <a16:creationId xmlns:a16="http://schemas.microsoft.com/office/drawing/2014/main" id="{79F3023E-7960-358C-17B9-AB27864F6491}"/>
                </a:ext>
              </a:extLst>
            </p:cNvPr>
            <p:cNvSpPr txBox="1">
              <a:spLocks/>
            </p:cNvSpPr>
            <p:nvPr/>
          </p:nvSpPr>
          <p:spPr>
            <a:xfrm>
              <a:off x="2467921" y="897070"/>
              <a:ext cx="2019035" cy="38780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O</a:t>
              </a:r>
              <a:r>
                <a:rPr lang="en-US" sz="2000" baseline="-25000">
                  <a:latin typeface="Avenir Next LT Pro"/>
                </a:rPr>
                <a:t>2   </a:t>
              </a:r>
              <a:r>
                <a:rPr lang="en-US" sz="1600">
                  <a:latin typeface="Avenir Next LT Pro"/>
                </a:rPr>
                <a:t> </a:t>
              </a:r>
              <a:r>
                <a:rPr lang="en-US" sz="1600">
                  <a:solidFill>
                    <a:srgbClr val="C00000"/>
                  </a:solidFill>
                  <a:latin typeface="Avenir Next LT Pro"/>
                </a:rPr>
                <a:t>(34.3 </a:t>
              </a:r>
              <a:r>
                <a:rPr lang="en-US" sz="1100">
                  <a:solidFill>
                    <a:srgbClr val="C00000"/>
                  </a:solidFill>
                  <a:latin typeface="Avenir Next LT Pro"/>
                </a:rPr>
                <a:t>%</a:t>
              </a:r>
              <a:r>
                <a:rPr lang="en-US" sz="1600">
                  <a:solidFill>
                    <a:srgbClr val="C00000"/>
                  </a:solidFill>
                  <a:latin typeface="Avenir Next LT Pro"/>
                </a:rPr>
                <a:t>)</a:t>
              </a:r>
              <a:endParaRPr lang="en-US" sz="1600">
                <a:ea typeface="+mn-lt"/>
                <a:cs typeface="+mn-lt"/>
              </a:endParaRPr>
            </a:p>
          </p:txBody>
        </p:sp>
        <p:sp>
          <p:nvSpPr>
            <p:cNvPr id="289" name="Title 1">
              <a:extLst>
                <a:ext uri="{FF2B5EF4-FFF2-40B4-BE49-F238E27FC236}">
                  <a16:creationId xmlns:a16="http://schemas.microsoft.com/office/drawing/2014/main" id="{DD14E7CA-F6EB-6A88-5323-98B11DC2B853}"/>
                </a:ext>
              </a:extLst>
            </p:cNvPr>
            <p:cNvSpPr txBox="1">
              <a:spLocks/>
            </p:cNvSpPr>
            <p:nvPr/>
          </p:nvSpPr>
          <p:spPr>
            <a:xfrm>
              <a:off x="4696771" y="897070"/>
              <a:ext cx="2019035" cy="38780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CO</a:t>
              </a:r>
              <a:r>
                <a:rPr lang="en-US" sz="2000" baseline="-25000">
                  <a:latin typeface="Avenir Next LT Pro"/>
                </a:rPr>
                <a:t>2   </a:t>
              </a:r>
              <a:r>
                <a:rPr lang="en-US" sz="1600">
                  <a:latin typeface="Avenir Next LT Pro"/>
                </a:rPr>
                <a:t> </a:t>
              </a:r>
              <a:r>
                <a:rPr lang="en-US" sz="1600">
                  <a:solidFill>
                    <a:srgbClr val="C00000"/>
                  </a:solidFill>
                  <a:latin typeface="Avenir Next LT Pro"/>
                </a:rPr>
                <a:t>(1.4 </a:t>
              </a:r>
              <a:r>
                <a:rPr lang="en-US" sz="1100">
                  <a:solidFill>
                    <a:srgbClr val="C00000"/>
                  </a:solidFill>
                  <a:latin typeface="Avenir Next LT Pro"/>
                </a:rPr>
                <a:t>%</a:t>
              </a:r>
              <a:r>
                <a:rPr lang="en-US" sz="1600">
                  <a:solidFill>
                    <a:srgbClr val="C00000"/>
                  </a:solidFill>
                  <a:latin typeface="Avenir Next LT Pro"/>
                </a:rPr>
                <a:t>)</a:t>
              </a:r>
              <a:endParaRPr lang="en-US" sz="1600">
                <a:ea typeface="+mn-lt"/>
                <a:cs typeface="+mn-lt"/>
              </a:endParaRPr>
            </a:p>
          </p:txBody>
        </p:sp>
        <p:sp>
          <p:nvSpPr>
            <p:cNvPr id="290" name="Title 1">
              <a:extLst>
                <a:ext uri="{FF2B5EF4-FFF2-40B4-BE49-F238E27FC236}">
                  <a16:creationId xmlns:a16="http://schemas.microsoft.com/office/drawing/2014/main" id="{2BE4948B-5ABF-3C4C-8181-0202EEC8CA57}"/>
                </a:ext>
              </a:extLst>
            </p:cNvPr>
            <p:cNvSpPr txBox="1">
              <a:spLocks/>
            </p:cNvSpPr>
            <p:nvPr/>
          </p:nvSpPr>
          <p:spPr>
            <a:xfrm>
              <a:off x="6916096" y="897070"/>
              <a:ext cx="2019035" cy="38780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CH</a:t>
              </a:r>
              <a:r>
                <a:rPr lang="en-US" sz="2000" baseline="-25000">
                  <a:latin typeface="Avenir Next LT Pro"/>
                </a:rPr>
                <a:t>4   </a:t>
              </a:r>
              <a:r>
                <a:rPr lang="en-US" sz="1600">
                  <a:latin typeface="Avenir Next LT Pro"/>
                </a:rPr>
                <a:t> </a:t>
              </a:r>
              <a:r>
                <a:rPr lang="en-US" sz="1600">
                  <a:solidFill>
                    <a:srgbClr val="C00000"/>
                  </a:solidFill>
                  <a:latin typeface="Avenir Next LT Pro"/>
                </a:rPr>
                <a:t>(0.0004 </a:t>
              </a:r>
              <a:r>
                <a:rPr lang="en-US" sz="1100">
                  <a:solidFill>
                    <a:srgbClr val="C00000"/>
                  </a:solidFill>
                  <a:latin typeface="Avenir Next LT Pro"/>
                </a:rPr>
                <a:t>%</a:t>
              </a:r>
              <a:r>
                <a:rPr lang="en-US" sz="1600">
                  <a:solidFill>
                    <a:srgbClr val="C00000"/>
                  </a:solidFill>
                  <a:latin typeface="Avenir Next LT Pro"/>
                </a:rPr>
                <a:t>)</a:t>
              </a:r>
              <a:endParaRPr lang="en-US" sz="1600">
                <a:ea typeface="+mn-lt"/>
                <a:cs typeface="+mn-lt"/>
              </a:endParaRPr>
            </a:p>
          </p:txBody>
        </p:sp>
        <p:cxnSp>
          <p:nvCxnSpPr>
            <p:cNvPr id="291" name="Straight Arrow Connector 290">
              <a:extLst>
                <a:ext uri="{FF2B5EF4-FFF2-40B4-BE49-F238E27FC236}">
                  <a16:creationId xmlns:a16="http://schemas.microsoft.com/office/drawing/2014/main" id="{B06A3F96-41D3-EEA2-9BA3-95E9F49CA233}"/>
                </a:ext>
              </a:extLst>
            </p:cNvPr>
            <p:cNvCxnSpPr>
              <a:cxnSpLocks/>
            </p:cNvCxnSpPr>
            <p:nvPr/>
          </p:nvCxnSpPr>
          <p:spPr>
            <a:xfrm flipH="1">
              <a:off x="5748337" y="5562599"/>
              <a:ext cx="0" cy="2762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47A15CE6-0A31-4442-28C9-A8351093E65F}"/>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rgbClr val="FF0000"/>
                </a:solidFill>
                <a:latin typeface="Avenir Next LT Pro Demi"/>
                <a:cs typeface="Calibri Light"/>
              </a:rPr>
              <a:t>Background and Motivation</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Field Data </a:t>
            </a:r>
            <a:r>
              <a:rPr lang="en-US" sz="1200">
                <a:solidFill>
                  <a:srgbClr val="A5A5A5"/>
                </a:solidFill>
                <a:ea typeface="+mj-lt"/>
                <a:cs typeface="+mj-lt"/>
              </a:rPr>
              <a:t>•</a:t>
            </a:r>
            <a:r>
              <a:rPr lang="en-US" sz="1200">
                <a:solidFill>
                  <a:srgbClr val="A5A5A5"/>
                </a:solidFill>
                <a:latin typeface="Avenir Next LT Pro Demi"/>
                <a:cs typeface="Calibri Light"/>
              </a:rPr>
              <a:t> Spectral Wave Model •  Results •  Conclusions</a:t>
            </a:r>
            <a:endParaRPr lang="en-US">
              <a:solidFill>
                <a:srgbClr val="A5A5A5"/>
              </a:solidFill>
              <a:cs typeface="Calibri Light" panose="020F0302020204030204"/>
            </a:endParaRPr>
          </a:p>
        </p:txBody>
      </p:sp>
    </p:spTree>
    <p:extLst>
      <p:ext uri="{BB962C8B-B14F-4D97-AF65-F5344CB8AC3E}">
        <p14:creationId xmlns:p14="http://schemas.microsoft.com/office/powerpoint/2010/main" val="147069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Scientific Objectives</a:t>
            </a:r>
            <a:endParaRPr lang="en-US"/>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rgbClr val="FF0000"/>
                </a:solidFill>
                <a:latin typeface="Avenir Next LT Pro Demi"/>
                <a:cs typeface="Calibri Light"/>
              </a:rPr>
              <a:t>Background and Motivation</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Field Data </a:t>
            </a:r>
            <a:r>
              <a:rPr lang="en-US" sz="1200">
                <a:solidFill>
                  <a:srgbClr val="A5A5A5"/>
                </a:solidFill>
                <a:ea typeface="+mj-lt"/>
                <a:cs typeface="+mj-lt"/>
              </a:rPr>
              <a:t>•</a:t>
            </a:r>
            <a:r>
              <a:rPr lang="en-US" sz="1200">
                <a:solidFill>
                  <a:srgbClr val="A5A5A5"/>
                </a:solidFill>
                <a:latin typeface="Avenir Next LT Pro Demi"/>
                <a:cs typeface="Calibri Light"/>
              </a:rPr>
              <a:t> Spectral Wave Model •  Results •  Conclusions</a:t>
            </a:r>
            <a:endParaRPr lang="en-US">
              <a:solidFill>
                <a:srgbClr val="A5A5A5"/>
              </a:solidFill>
              <a:cs typeface="Calibri Light" panose="020F0302020204030204"/>
            </a:endParaRPr>
          </a:p>
        </p:txBody>
      </p:sp>
      <p:grpSp>
        <p:nvGrpSpPr>
          <p:cNvPr id="10" name="Group 9">
            <a:extLst>
              <a:ext uri="{FF2B5EF4-FFF2-40B4-BE49-F238E27FC236}">
                <a16:creationId xmlns:a16="http://schemas.microsoft.com/office/drawing/2014/main" id="{AB090D7F-E888-B6D2-5610-D6946C23B06F}"/>
              </a:ext>
            </a:extLst>
          </p:cNvPr>
          <p:cNvGrpSpPr/>
          <p:nvPr/>
        </p:nvGrpSpPr>
        <p:grpSpPr>
          <a:xfrm>
            <a:off x="239071" y="1028157"/>
            <a:ext cx="8701498" cy="816427"/>
            <a:chOff x="239071" y="895360"/>
            <a:chExt cx="8701498" cy="816427"/>
          </a:xfrm>
        </p:grpSpPr>
        <p:grpSp>
          <p:nvGrpSpPr>
            <p:cNvPr id="2" name="Group 1">
              <a:extLst>
                <a:ext uri="{FF2B5EF4-FFF2-40B4-BE49-F238E27FC236}">
                  <a16:creationId xmlns:a16="http://schemas.microsoft.com/office/drawing/2014/main" id="{C55474FD-2C7E-E08F-429D-65C20E4CCAE0}"/>
                </a:ext>
              </a:extLst>
            </p:cNvPr>
            <p:cNvGrpSpPr/>
            <p:nvPr/>
          </p:nvGrpSpPr>
          <p:grpSpPr>
            <a:xfrm>
              <a:off x="239071" y="966430"/>
              <a:ext cx="371210" cy="356542"/>
              <a:chOff x="239071" y="861655"/>
              <a:chExt cx="371210" cy="356542"/>
            </a:xfrm>
          </p:grpSpPr>
          <p:sp>
            <p:nvSpPr>
              <p:cNvPr id="139" name="Title 1">
                <a:extLst>
                  <a:ext uri="{FF2B5EF4-FFF2-40B4-BE49-F238E27FC236}">
                    <a16:creationId xmlns:a16="http://schemas.microsoft.com/office/drawing/2014/main" id="{761ABA6E-5CED-3EAE-9417-E9E5857BFA9C}"/>
                  </a:ext>
                </a:extLst>
              </p:cNvPr>
              <p:cNvSpPr txBox="1">
                <a:spLocks/>
              </p:cNvSpPr>
              <p:nvPr/>
            </p:nvSpPr>
            <p:spPr>
              <a:xfrm>
                <a:off x="239071" y="897070"/>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1</a:t>
                </a:r>
                <a:endParaRPr lang="en-US" sz="1600">
                  <a:solidFill>
                    <a:srgbClr val="C00000"/>
                  </a:solidFill>
                  <a:latin typeface="Avenir Next LT Pro"/>
                </a:endParaRPr>
              </a:p>
            </p:txBody>
          </p:sp>
          <p:sp>
            <p:nvSpPr>
              <p:cNvPr id="141" name="Rectangle 140">
                <a:extLst>
                  <a:ext uri="{FF2B5EF4-FFF2-40B4-BE49-F238E27FC236}">
                    <a16:creationId xmlns:a16="http://schemas.microsoft.com/office/drawing/2014/main" id="{582F1B23-DF01-9CF2-1A54-B8C3AFB3AE83}"/>
                  </a:ext>
                </a:extLst>
              </p:cNvPr>
              <p:cNvSpPr/>
              <p:nvPr/>
            </p:nvSpPr>
            <p:spPr>
              <a:xfrm>
                <a:off x="239889" y="861655"/>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grpSp>
        <p:sp>
          <p:nvSpPr>
            <p:cNvPr id="64" name="Title 1">
              <a:extLst>
                <a:ext uri="{FF2B5EF4-FFF2-40B4-BE49-F238E27FC236}">
                  <a16:creationId xmlns:a16="http://schemas.microsoft.com/office/drawing/2014/main" id="{5AC75CF5-D419-AD45-57F2-8220E4CBC592}"/>
                </a:ext>
              </a:extLst>
            </p:cNvPr>
            <p:cNvSpPr txBox="1">
              <a:spLocks/>
            </p:cNvSpPr>
            <p:nvPr/>
          </p:nvSpPr>
          <p:spPr>
            <a:xfrm>
              <a:off x="915771" y="895360"/>
              <a:ext cx="8024798" cy="8164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a:solidFill>
                    <a:srgbClr val="000000"/>
                  </a:solidFill>
                  <a:latin typeface="Avenir Next LT Pro Light"/>
                </a:rPr>
                <a:t>Develop a hybrid gas transfer velocity parameterization with bubble-mediated gas exchange linked explicitly to breaking wave energy dissipation </a:t>
              </a:r>
              <a:endParaRPr lang="en-US">
                <a:latin typeface="Avenir Next LT Pro Light"/>
              </a:endParaRPr>
            </a:p>
          </p:txBody>
        </p:sp>
      </p:grpSp>
      <p:grpSp>
        <p:nvGrpSpPr>
          <p:cNvPr id="24" name="Group 23">
            <a:extLst>
              <a:ext uri="{FF2B5EF4-FFF2-40B4-BE49-F238E27FC236}">
                <a16:creationId xmlns:a16="http://schemas.microsoft.com/office/drawing/2014/main" id="{59D05954-0F9B-623D-B808-8CE99FFA013B}"/>
              </a:ext>
            </a:extLst>
          </p:cNvPr>
          <p:cNvGrpSpPr/>
          <p:nvPr/>
        </p:nvGrpSpPr>
        <p:grpSpPr>
          <a:xfrm>
            <a:off x="239071" y="2729148"/>
            <a:ext cx="371210" cy="356542"/>
            <a:chOff x="239071" y="966430"/>
            <a:chExt cx="371210" cy="356542"/>
          </a:xfrm>
        </p:grpSpPr>
        <p:sp>
          <p:nvSpPr>
            <p:cNvPr id="25" name="Title 1">
              <a:extLst>
                <a:ext uri="{FF2B5EF4-FFF2-40B4-BE49-F238E27FC236}">
                  <a16:creationId xmlns:a16="http://schemas.microsoft.com/office/drawing/2014/main" id="{9C3FD3BF-D910-4212-654C-B557A7629561}"/>
                </a:ext>
              </a:extLst>
            </p:cNvPr>
            <p:cNvSpPr txBox="1">
              <a:spLocks/>
            </p:cNvSpPr>
            <p:nvPr/>
          </p:nvSpPr>
          <p:spPr>
            <a:xfrm>
              <a:off x="239071" y="1001845"/>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2</a:t>
              </a:r>
              <a:endParaRPr lang="en-US" sz="1600">
                <a:solidFill>
                  <a:srgbClr val="C00000"/>
                </a:solidFill>
                <a:latin typeface="Avenir Next LT Pro"/>
              </a:endParaRPr>
            </a:p>
          </p:txBody>
        </p:sp>
        <p:sp>
          <p:nvSpPr>
            <p:cNvPr id="27" name="Rectangle 26">
              <a:extLst>
                <a:ext uri="{FF2B5EF4-FFF2-40B4-BE49-F238E27FC236}">
                  <a16:creationId xmlns:a16="http://schemas.microsoft.com/office/drawing/2014/main" id="{2184729B-B58D-0AA5-3553-6D1682921405}"/>
                </a:ext>
              </a:extLst>
            </p:cNvPr>
            <p:cNvSpPr/>
            <p:nvPr/>
          </p:nvSpPr>
          <p:spPr>
            <a:xfrm>
              <a:off x="239889" y="966430"/>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grpSp>
      <p:sp>
        <p:nvSpPr>
          <p:cNvPr id="28" name="Title 1">
            <a:extLst>
              <a:ext uri="{FF2B5EF4-FFF2-40B4-BE49-F238E27FC236}">
                <a16:creationId xmlns:a16="http://schemas.microsoft.com/office/drawing/2014/main" id="{453A2AC7-A7C3-FFC8-8019-41C82C047DBD}"/>
              </a:ext>
            </a:extLst>
          </p:cNvPr>
          <p:cNvSpPr txBox="1">
            <a:spLocks/>
          </p:cNvSpPr>
          <p:nvPr/>
        </p:nvSpPr>
        <p:spPr>
          <a:xfrm>
            <a:off x="915771" y="2667603"/>
            <a:ext cx="8034283" cy="81670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dirty="0">
                <a:latin typeface="Avenir Next LT Pro Light"/>
              </a:rPr>
              <a:t>Evaluate our and other extant parameterisations using outputs from a wind-forced spectral wave model, and compare with field measurements</a:t>
            </a:r>
            <a:br>
              <a:rPr lang="en-US" dirty="0">
                <a:latin typeface="Avenir Next LT Pro Light"/>
              </a:rPr>
            </a:br>
            <a:endParaRPr lang="en-US" dirty="0">
              <a:latin typeface="Avenir Next LT Pro Light"/>
            </a:endParaRPr>
          </a:p>
        </p:txBody>
      </p:sp>
      <p:grpSp>
        <p:nvGrpSpPr>
          <p:cNvPr id="26" name="Group 25">
            <a:extLst>
              <a:ext uri="{FF2B5EF4-FFF2-40B4-BE49-F238E27FC236}">
                <a16:creationId xmlns:a16="http://schemas.microsoft.com/office/drawing/2014/main" id="{C2EE96C0-F736-AC5A-17EB-D5194EFC1F40}"/>
              </a:ext>
            </a:extLst>
          </p:cNvPr>
          <p:cNvGrpSpPr/>
          <p:nvPr/>
        </p:nvGrpSpPr>
        <p:grpSpPr>
          <a:xfrm>
            <a:off x="239071" y="4559077"/>
            <a:ext cx="371210" cy="356542"/>
            <a:chOff x="239071" y="966430"/>
            <a:chExt cx="371210" cy="356542"/>
          </a:xfrm>
        </p:grpSpPr>
        <p:sp>
          <p:nvSpPr>
            <p:cNvPr id="34" name="Title 1">
              <a:extLst>
                <a:ext uri="{FF2B5EF4-FFF2-40B4-BE49-F238E27FC236}">
                  <a16:creationId xmlns:a16="http://schemas.microsoft.com/office/drawing/2014/main" id="{010F545E-4916-F649-33F3-096A59B0361B}"/>
                </a:ext>
              </a:extLst>
            </p:cNvPr>
            <p:cNvSpPr txBox="1">
              <a:spLocks/>
            </p:cNvSpPr>
            <p:nvPr/>
          </p:nvSpPr>
          <p:spPr>
            <a:xfrm>
              <a:off x="239071" y="1001845"/>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latin typeface="Avenir Next LT Pro"/>
                </a:rPr>
                <a:t>3</a:t>
              </a:r>
              <a:endParaRPr lang="en-US" sz="1600">
                <a:solidFill>
                  <a:srgbClr val="C00000"/>
                </a:solidFill>
                <a:latin typeface="Avenir Next LT Pro"/>
              </a:endParaRPr>
            </a:p>
          </p:txBody>
        </p:sp>
        <p:sp>
          <p:nvSpPr>
            <p:cNvPr id="35" name="Rectangle 34">
              <a:extLst>
                <a:ext uri="{FF2B5EF4-FFF2-40B4-BE49-F238E27FC236}">
                  <a16:creationId xmlns:a16="http://schemas.microsoft.com/office/drawing/2014/main" id="{CB526396-2759-C989-7713-682259499A23}"/>
                </a:ext>
              </a:extLst>
            </p:cNvPr>
            <p:cNvSpPr/>
            <p:nvPr/>
          </p:nvSpPr>
          <p:spPr>
            <a:xfrm>
              <a:off x="239889" y="966430"/>
              <a:ext cx="369712" cy="34915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grpSp>
      <p:sp>
        <p:nvSpPr>
          <p:cNvPr id="36" name="Title 1">
            <a:extLst>
              <a:ext uri="{FF2B5EF4-FFF2-40B4-BE49-F238E27FC236}">
                <a16:creationId xmlns:a16="http://schemas.microsoft.com/office/drawing/2014/main" id="{C14920F1-9773-3A4D-2CBF-466557148C5B}"/>
              </a:ext>
            </a:extLst>
          </p:cNvPr>
          <p:cNvSpPr txBox="1">
            <a:spLocks/>
          </p:cNvSpPr>
          <p:nvPr/>
        </p:nvSpPr>
        <p:spPr>
          <a:xfrm>
            <a:off x="915771" y="4516502"/>
            <a:ext cx="8034283" cy="52265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a:latin typeface="Avenir Next LT Pro Light"/>
              </a:rPr>
              <a:t>Identify sources of parameterisation success, uncertainty and error considering physical and chemical processes  </a:t>
            </a:r>
            <a:endParaRPr lang="en-US"/>
          </a:p>
        </p:txBody>
      </p:sp>
      <p:sp>
        <p:nvSpPr>
          <p:cNvPr id="54" name="Title 1">
            <a:extLst>
              <a:ext uri="{FF2B5EF4-FFF2-40B4-BE49-F238E27FC236}">
                <a16:creationId xmlns:a16="http://schemas.microsoft.com/office/drawing/2014/main" id="{ABA39E97-FAB5-9794-C6A3-A4D1C7978A44}"/>
              </a:ext>
            </a:extLst>
          </p:cNvPr>
          <p:cNvSpPr txBox="1">
            <a:spLocks/>
          </p:cNvSpPr>
          <p:nvPr/>
        </p:nvSpPr>
        <p:spPr>
          <a:xfrm>
            <a:off x="915811" y="3591408"/>
            <a:ext cx="5948348" cy="2830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sz="1600" b="1">
                <a:solidFill>
                  <a:srgbClr val="7030A0"/>
                </a:solidFill>
                <a:latin typeface="Avenir Next LT Pro Light"/>
              </a:rPr>
              <a:t>9 global cruises </a:t>
            </a:r>
            <a:r>
              <a:rPr lang="en-US" sz="1600">
                <a:solidFill>
                  <a:srgbClr val="7030A0"/>
                </a:solidFill>
                <a:latin typeface="Avenir Next LT Pro Light"/>
              </a:rPr>
              <a:t>(2007-2019)</a:t>
            </a:r>
            <a:endParaRPr lang="en-US">
              <a:solidFill>
                <a:srgbClr val="7030A0"/>
              </a:solidFill>
            </a:endParaRPr>
          </a:p>
        </p:txBody>
      </p:sp>
      <p:sp>
        <p:nvSpPr>
          <p:cNvPr id="3" name="Title 1">
            <a:extLst>
              <a:ext uri="{FF2B5EF4-FFF2-40B4-BE49-F238E27FC236}">
                <a16:creationId xmlns:a16="http://schemas.microsoft.com/office/drawing/2014/main" id="{F1D198E1-8A7A-8299-5095-98B9AC8FBC65}"/>
              </a:ext>
            </a:extLst>
          </p:cNvPr>
          <p:cNvSpPr txBox="1">
            <a:spLocks/>
          </p:cNvSpPr>
          <p:nvPr/>
        </p:nvSpPr>
        <p:spPr>
          <a:xfrm>
            <a:off x="906325" y="1978877"/>
            <a:ext cx="5948348" cy="2830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sz="1600" b="1">
                <a:solidFill>
                  <a:srgbClr val="7030A0"/>
                </a:solidFill>
                <a:latin typeface="Avenir Next LT Pro Light"/>
              </a:rPr>
              <a:t>Diffusive gas flux</a:t>
            </a:r>
          </a:p>
        </p:txBody>
      </p:sp>
      <p:sp>
        <p:nvSpPr>
          <p:cNvPr id="8" name="Title 1">
            <a:extLst>
              <a:ext uri="{FF2B5EF4-FFF2-40B4-BE49-F238E27FC236}">
                <a16:creationId xmlns:a16="http://schemas.microsoft.com/office/drawing/2014/main" id="{4BC88ECC-562F-00E3-5ECD-63914F1CEBED}"/>
              </a:ext>
            </a:extLst>
          </p:cNvPr>
          <p:cNvSpPr txBox="1">
            <a:spLocks/>
          </p:cNvSpPr>
          <p:nvPr/>
        </p:nvSpPr>
        <p:spPr>
          <a:xfrm>
            <a:off x="906325" y="2178072"/>
            <a:ext cx="5948348" cy="2830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sz="1600" b="1">
                <a:solidFill>
                  <a:srgbClr val="7030A0"/>
                </a:solidFill>
                <a:latin typeface="Avenir Next LT Pro Light"/>
              </a:rPr>
              <a:t>Bubble-mediated gas flux</a:t>
            </a:r>
          </a:p>
        </p:txBody>
      </p:sp>
      <p:sp>
        <p:nvSpPr>
          <p:cNvPr id="9" name="Title 1">
            <a:extLst>
              <a:ext uri="{FF2B5EF4-FFF2-40B4-BE49-F238E27FC236}">
                <a16:creationId xmlns:a16="http://schemas.microsoft.com/office/drawing/2014/main" id="{914FBAA2-150A-46B4-DD00-247C241224CB}"/>
              </a:ext>
            </a:extLst>
          </p:cNvPr>
          <p:cNvSpPr txBox="1">
            <a:spLocks/>
          </p:cNvSpPr>
          <p:nvPr/>
        </p:nvSpPr>
        <p:spPr>
          <a:xfrm>
            <a:off x="915810" y="5147026"/>
            <a:ext cx="5948348" cy="2830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sz="1600" b="1">
                <a:solidFill>
                  <a:srgbClr val="7030A0"/>
                </a:solidFill>
                <a:latin typeface="Avenir Next LT Pro Light"/>
              </a:rPr>
              <a:t>Wind-wave momentum flux</a:t>
            </a:r>
          </a:p>
        </p:txBody>
      </p:sp>
      <p:sp>
        <p:nvSpPr>
          <p:cNvPr id="11" name="Title 1">
            <a:extLst>
              <a:ext uri="{FF2B5EF4-FFF2-40B4-BE49-F238E27FC236}">
                <a16:creationId xmlns:a16="http://schemas.microsoft.com/office/drawing/2014/main" id="{895812C0-D0CC-82F5-D67C-6AE18F2E87B0}"/>
              </a:ext>
            </a:extLst>
          </p:cNvPr>
          <p:cNvSpPr txBox="1">
            <a:spLocks/>
          </p:cNvSpPr>
          <p:nvPr/>
        </p:nvSpPr>
        <p:spPr>
          <a:xfrm>
            <a:off x="915810" y="5355706"/>
            <a:ext cx="5948348" cy="2830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sz="1600" b="1">
                <a:solidFill>
                  <a:srgbClr val="7030A0"/>
                </a:solidFill>
                <a:latin typeface="Avenir Next LT Pro Light"/>
              </a:rPr>
              <a:t>Wave-ocean energy dissipation (wave breaking)</a:t>
            </a:r>
            <a:endParaRPr lang="en-US"/>
          </a:p>
        </p:txBody>
      </p:sp>
      <p:sp>
        <p:nvSpPr>
          <p:cNvPr id="12" name="Title 1">
            <a:extLst>
              <a:ext uri="{FF2B5EF4-FFF2-40B4-BE49-F238E27FC236}">
                <a16:creationId xmlns:a16="http://schemas.microsoft.com/office/drawing/2014/main" id="{CDE7D8FA-1142-D726-2B91-263C1EFC7C91}"/>
              </a:ext>
            </a:extLst>
          </p:cNvPr>
          <p:cNvSpPr txBox="1">
            <a:spLocks/>
          </p:cNvSpPr>
          <p:nvPr/>
        </p:nvSpPr>
        <p:spPr>
          <a:xfrm>
            <a:off x="915810" y="5573189"/>
            <a:ext cx="5948348" cy="28302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80000"/>
              </a:lnSpc>
            </a:pPr>
            <a:r>
              <a:rPr lang="en-US" sz="1600" b="1">
                <a:solidFill>
                  <a:srgbClr val="7030A0"/>
                </a:solidFill>
                <a:latin typeface="Avenir Next LT Pro Light"/>
              </a:rPr>
              <a:t>Bubbles and surfactants </a:t>
            </a:r>
            <a:endParaRPr lang="en-US"/>
          </a:p>
        </p:txBody>
      </p:sp>
    </p:spTree>
    <p:extLst>
      <p:ext uri="{BB962C8B-B14F-4D97-AF65-F5344CB8AC3E}">
        <p14:creationId xmlns:p14="http://schemas.microsoft.com/office/powerpoint/2010/main" val="3556404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Field Data: </a:t>
            </a:r>
            <a:r>
              <a:rPr lang="en-US" sz="2000">
                <a:solidFill>
                  <a:srgbClr val="2E75B5"/>
                </a:solidFill>
                <a:latin typeface="Avenir Next LT Pro"/>
                <a:cs typeface="Calibri Light"/>
              </a:rPr>
              <a:t>Global Cruises</a:t>
            </a:r>
            <a:endParaRPr lang="en-US" sz="1400">
              <a:solidFill>
                <a:srgbClr val="2E75B5"/>
              </a:solidFill>
              <a:latin typeface="Avenir Next LT Pro"/>
              <a:cs typeface="Calibri Light"/>
            </a:endParaRP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Field Data</a:t>
            </a:r>
            <a:r>
              <a:rPr lang="en-US" sz="1200">
                <a:solidFill>
                  <a:srgbClr val="A5A5A5"/>
                </a:solidFill>
                <a:latin typeface="Avenir Next LT Pro Demi"/>
                <a:cs typeface="Calibri Light"/>
              </a:rPr>
              <a:t> </a:t>
            </a:r>
            <a:r>
              <a:rPr lang="en-US" sz="1200">
                <a:ea typeface="+mj-lt"/>
                <a:cs typeface="+mj-lt"/>
              </a:rPr>
              <a:t>•</a:t>
            </a:r>
            <a:r>
              <a:rPr lang="en-US" sz="1200">
                <a:solidFill>
                  <a:srgbClr val="A5A5A5"/>
                </a:solidFill>
                <a:ea typeface="+mj-lt"/>
                <a:cs typeface="+mj-lt"/>
              </a:rPr>
              <a:t> </a:t>
            </a:r>
            <a:r>
              <a:rPr lang="en-US" sz="1200">
                <a:solidFill>
                  <a:srgbClr val="A5A5A5"/>
                </a:solidFill>
                <a:latin typeface="Avenir Next LT Pro Demi"/>
                <a:cs typeface="Calibri Light"/>
              </a:rPr>
              <a:t>Spectral Wave Model •  Results •  Conclusions</a:t>
            </a:r>
            <a:endParaRPr lang="en-US">
              <a:solidFill>
                <a:srgbClr val="A5A5A5"/>
              </a:solidFill>
              <a:cs typeface="Calibri Light" panose="020F0302020204030204"/>
            </a:endParaRPr>
          </a:p>
        </p:txBody>
      </p:sp>
      <p:sp>
        <p:nvSpPr>
          <p:cNvPr id="141" name="Rectangle 140">
            <a:extLst>
              <a:ext uri="{FF2B5EF4-FFF2-40B4-BE49-F238E27FC236}">
                <a16:creationId xmlns:a16="http://schemas.microsoft.com/office/drawing/2014/main" id="{582F1B23-DF01-9CF2-1A54-B8C3AFB3AE83}"/>
              </a:ext>
            </a:extLst>
          </p:cNvPr>
          <p:cNvSpPr/>
          <p:nvPr/>
        </p:nvSpPr>
        <p:spPr>
          <a:xfrm>
            <a:off x="239889" y="852130"/>
            <a:ext cx="8732662" cy="3882927"/>
          </a:xfrm>
          <a:prstGeom prst="rect">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66" name="Rectangle 65">
            <a:extLst>
              <a:ext uri="{FF2B5EF4-FFF2-40B4-BE49-F238E27FC236}">
                <a16:creationId xmlns:a16="http://schemas.microsoft.com/office/drawing/2014/main" id="{3B88EFCE-EA2F-FF16-A0FF-0D0E26097E71}"/>
              </a:ext>
            </a:extLst>
          </p:cNvPr>
          <p:cNvSpPr/>
          <p:nvPr/>
        </p:nvSpPr>
        <p:spPr>
          <a:xfrm>
            <a:off x="239889" y="4843105"/>
            <a:ext cx="8732662" cy="1720752"/>
          </a:xfrm>
          <a:prstGeom prst="rect">
            <a:avLst/>
          </a:prstGeom>
          <a:no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10" name="Title 1">
            <a:extLst>
              <a:ext uri="{FF2B5EF4-FFF2-40B4-BE49-F238E27FC236}">
                <a16:creationId xmlns:a16="http://schemas.microsoft.com/office/drawing/2014/main" id="{497509CE-3EC0-CFB3-1D21-664539AB43E0}"/>
              </a:ext>
            </a:extLst>
          </p:cNvPr>
          <p:cNvSpPr txBox="1">
            <a:spLocks/>
          </p:cNvSpPr>
          <p:nvPr/>
        </p:nvSpPr>
        <p:spPr>
          <a:xfrm>
            <a:off x="279775" y="4859333"/>
            <a:ext cx="8663636"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a:solidFill>
                  <a:srgbClr val="7030A0"/>
                </a:solidFill>
                <a:latin typeface="Avenir Next LT Pro Demi"/>
                <a:cs typeface="Calibri Light"/>
              </a:rPr>
              <a:t>Measurements / Methods</a:t>
            </a:r>
          </a:p>
        </p:txBody>
      </p:sp>
      <p:grpSp>
        <p:nvGrpSpPr>
          <p:cNvPr id="11" name="Group 10">
            <a:extLst>
              <a:ext uri="{FF2B5EF4-FFF2-40B4-BE49-F238E27FC236}">
                <a16:creationId xmlns:a16="http://schemas.microsoft.com/office/drawing/2014/main" id="{35FA430C-D06D-CDB3-D62D-A2A7895B4460}"/>
              </a:ext>
            </a:extLst>
          </p:cNvPr>
          <p:cNvGrpSpPr/>
          <p:nvPr/>
        </p:nvGrpSpPr>
        <p:grpSpPr>
          <a:xfrm>
            <a:off x="343846" y="5200660"/>
            <a:ext cx="8520523" cy="502102"/>
            <a:chOff x="239071" y="895360"/>
            <a:chExt cx="8701498" cy="502102"/>
          </a:xfrm>
        </p:grpSpPr>
        <p:grpSp>
          <p:nvGrpSpPr>
            <p:cNvPr id="70" name="Group 69">
              <a:extLst>
                <a:ext uri="{FF2B5EF4-FFF2-40B4-BE49-F238E27FC236}">
                  <a16:creationId xmlns:a16="http://schemas.microsoft.com/office/drawing/2014/main" id="{CDB9B3D8-83AE-5BC7-7620-CA3940B8D21B}"/>
                </a:ext>
              </a:extLst>
            </p:cNvPr>
            <p:cNvGrpSpPr/>
            <p:nvPr/>
          </p:nvGrpSpPr>
          <p:grpSpPr>
            <a:xfrm>
              <a:off x="239071" y="966430"/>
              <a:ext cx="371210" cy="356542"/>
              <a:chOff x="239071" y="861655"/>
              <a:chExt cx="371210" cy="356542"/>
            </a:xfrm>
          </p:grpSpPr>
          <p:sp>
            <p:nvSpPr>
              <p:cNvPr id="72" name="Title 1">
                <a:extLst>
                  <a:ext uri="{FF2B5EF4-FFF2-40B4-BE49-F238E27FC236}">
                    <a16:creationId xmlns:a16="http://schemas.microsoft.com/office/drawing/2014/main" id="{898B9B14-7E1E-9A31-7271-7E7B41F79B7E}"/>
                  </a:ext>
                </a:extLst>
              </p:cNvPr>
              <p:cNvSpPr txBox="1">
                <a:spLocks/>
              </p:cNvSpPr>
              <p:nvPr/>
            </p:nvSpPr>
            <p:spPr>
              <a:xfrm>
                <a:off x="239071" y="897070"/>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solidFill>
                      <a:srgbClr val="7030A0"/>
                    </a:solidFill>
                    <a:latin typeface="Avenir Next LT Pro"/>
                  </a:rPr>
                  <a:t>1</a:t>
                </a:r>
                <a:endParaRPr lang="en-US" sz="1600">
                  <a:solidFill>
                    <a:srgbClr val="7030A0"/>
                  </a:solidFill>
                  <a:latin typeface="Avenir Next LT Pro"/>
                </a:endParaRPr>
              </a:p>
            </p:txBody>
          </p:sp>
          <p:sp>
            <p:nvSpPr>
              <p:cNvPr id="73" name="Rectangle 72">
                <a:extLst>
                  <a:ext uri="{FF2B5EF4-FFF2-40B4-BE49-F238E27FC236}">
                    <a16:creationId xmlns:a16="http://schemas.microsoft.com/office/drawing/2014/main" id="{D4CCEC63-623B-A7C8-A655-B855877E1AE3}"/>
                  </a:ext>
                </a:extLst>
              </p:cNvPr>
              <p:cNvSpPr/>
              <p:nvPr/>
            </p:nvSpPr>
            <p:spPr>
              <a:xfrm>
                <a:off x="239889" y="861655"/>
                <a:ext cx="369712" cy="349152"/>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7030A0"/>
                  </a:solidFill>
                  <a:latin typeface="Avenir Next LT Pro"/>
                </a:endParaRPr>
              </a:p>
            </p:txBody>
          </p:sp>
        </p:grpSp>
        <p:sp>
          <p:nvSpPr>
            <p:cNvPr id="71" name="Title 1">
              <a:extLst>
                <a:ext uri="{FF2B5EF4-FFF2-40B4-BE49-F238E27FC236}">
                  <a16:creationId xmlns:a16="http://schemas.microsoft.com/office/drawing/2014/main" id="{DE20709E-CF86-F3A4-473F-5384AC9295DC}"/>
                </a:ext>
              </a:extLst>
            </p:cNvPr>
            <p:cNvSpPr txBox="1">
              <a:spLocks/>
            </p:cNvSpPr>
            <p:nvPr/>
          </p:nvSpPr>
          <p:spPr>
            <a:xfrm>
              <a:off x="915771" y="895360"/>
              <a:ext cx="8024798" cy="50210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b="1">
                  <a:solidFill>
                    <a:srgbClr val="000000"/>
                  </a:solidFill>
                  <a:latin typeface="Avenir Next LT Pro Light"/>
                </a:rPr>
                <a:t>4 June 2007 </a:t>
              </a:r>
              <a:r>
                <a:rPr lang="en-US">
                  <a:solidFill>
                    <a:srgbClr val="000000"/>
                  </a:solidFill>
                  <a:latin typeface="Avenir Next LT Pro Light"/>
                </a:rPr>
                <a:t>–</a:t>
              </a:r>
              <a:r>
                <a:rPr lang="en-US" b="1">
                  <a:solidFill>
                    <a:srgbClr val="000000"/>
                  </a:solidFill>
                  <a:latin typeface="Avenir Next LT Pro Light"/>
                </a:rPr>
                <a:t> 29 August 2019</a:t>
              </a:r>
              <a:r>
                <a:rPr lang="en-US">
                  <a:solidFill>
                    <a:srgbClr val="000000"/>
                  </a:solidFill>
                  <a:latin typeface="Avenir Next LT Pro Light"/>
                </a:rPr>
                <a:t>: 9 cruises, hourly data in various ocean basins, water depths, time of year, fetch, and wind-wave conditions </a:t>
              </a:r>
              <a:endParaRPr lang="en-US">
                <a:latin typeface="Avenir Next LT Pro Light"/>
              </a:endParaRPr>
            </a:p>
          </p:txBody>
        </p:sp>
      </p:grpSp>
      <p:grpSp>
        <p:nvGrpSpPr>
          <p:cNvPr id="78" name="Group 77">
            <a:extLst>
              <a:ext uri="{FF2B5EF4-FFF2-40B4-BE49-F238E27FC236}">
                <a16:creationId xmlns:a16="http://schemas.microsoft.com/office/drawing/2014/main" id="{C85271F0-BAFB-A5CE-382F-A43D71BAAC84}"/>
              </a:ext>
            </a:extLst>
          </p:cNvPr>
          <p:cNvGrpSpPr/>
          <p:nvPr/>
        </p:nvGrpSpPr>
        <p:grpSpPr>
          <a:xfrm>
            <a:off x="343846" y="5824180"/>
            <a:ext cx="363490" cy="356542"/>
            <a:chOff x="239071" y="861655"/>
            <a:chExt cx="371210" cy="356542"/>
          </a:xfrm>
        </p:grpSpPr>
        <p:sp>
          <p:nvSpPr>
            <p:cNvPr id="80" name="Title 1">
              <a:extLst>
                <a:ext uri="{FF2B5EF4-FFF2-40B4-BE49-F238E27FC236}">
                  <a16:creationId xmlns:a16="http://schemas.microsoft.com/office/drawing/2014/main" id="{49FF68A4-13D7-250F-2DC5-E25ADECD1E56}"/>
                </a:ext>
              </a:extLst>
            </p:cNvPr>
            <p:cNvSpPr txBox="1">
              <a:spLocks/>
            </p:cNvSpPr>
            <p:nvPr/>
          </p:nvSpPr>
          <p:spPr>
            <a:xfrm>
              <a:off x="239071" y="897070"/>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solidFill>
                    <a:srgbClr val="7030A0"/>
                  </a:solidFill>
                  <a:latin typeface="Avenir Next LT Pro"/>
                </a:rPr>
                <a:t>2</a:t>
              </a:r>
              <a:endParaRPr lang="en-US" sz="1600">
                <a:solidFill>
                  <a:srgbClr val="7030A0"/>
                </a:solidFill>
                <a:latin typeface="Avenir Next LT Pro"/>
              </a:endParaRPr>
            </a:p>
          </p:txBody>
        </p:sp>
        <p:sp>
          <p:nvSpPr>
            <p:cNvPr id="81" name="Rectangle 80">
              <a:extLst>
                <a:ext uri="{FF2B5EF4-FFF2-40B4-BE49-F238E27FC236}">
                  <a16:creationId xmlns:a16="http://schemas.microsoft.com/office/drawing/2014/main" id="{F9861CCF-AB2C-B5A8-2383-A2BBE8B2ADF8}"/>
                </a:ext>
              </a:extLst>
            </p:cNvPr>
            <p:cNvSpPr/>
            <p:nvPr/>
          </p:nvSpPr>
          <p:spPr>
            <a:xfrm>
              <a:off x="239889" y="861655"/>
              <a:ext cx="369712" cy="349152"/>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7030A0"/>
                </a:solidFill>
                <a:latin typeface="Avenir Next LT Pro"/>
              </a:endParaRPr>
            </a:p>
          </p:txBody>
        </p:sp>
      </p:grpSp>
      <p:sp>
        <p:nvSpPr>
          <p:cNvPr id="79" name="Title 1">
            <a:extLst>
              <a:ext uri="{FF2B5EF4-FFF2-40B4-BE49-F238E27FC236}">
                <a16:creationId xmlns:a16="http://schemas.microsoft.com/office/drawing/2014/main" id="{A0E38DC0-14FE-6B6C-38D7-A3545BC56DFD}"/>
              </a:ext>
            </a:extLst>
          </p:cNvPr>
          <p:cNvSpPr txBox="1">
            <a:spLocks/>
          </p:cNvSpPr>
          <p:nvPr/>
        </p:nvSpPr>
        <p:spPr>
          <a:xfrm>
            <a:off x="1006473" y="5753110"/>
            <a:ext cx="7934107" cy="860877"/>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a:solidFill>
                  <a:srgbClr val="000000"/>
                </a:solidFill>
                <a:latin typeface="Avenir Next LT Pro Light"/>
              </a:rPr>
              <a:t>High-quality </a:t>
            </a:r>
            <a:r>
              <a:rPr lang="en-US" b="1">
                <a:solidFill>
                  <a:srgbClr val="000000"/>
                </a:solidFill>
                <a:latin typeface="Avenir Next LT Pro Light"/>
              </a:rPr>
              <a:t>eddy covariance CO</a:t>
            </a:r>
            <a:r>
              <a:rPr lang="en-US" b="1" baseline="-25000">
                <a:solidFill>
                  <a:srgbClr val="000000"/>
                </a:solidFill>
                <a:latin typeface="Avenir Next LT Pro Light"/>
              </a:rPr>
              <a:t>2</a:t>
            </a:r>
            <a:r>
              <a:rPr lang="en-US" b="1">
                <a:solidFill>
                  <a:srgbClr val="000000"/>
                </a:solidFill>
                <a:latin typeface="Avenir Next LT Pro Light"/>
              </a:rPr>
              <a:t> fluxes </a:t>
            </a:r>
            <a:r>
              <a:rPr lang="en-US">
                <a:solidFill>
                  <a:srgbClr val="000000"/>
                </a:solidFill>
                <a:latin typeface="Avenir Next LT Pro Light"/>
              </a:rPr>
              <a:t>and </a:t>
            </a:r>
            <a:r>
              <a:rPr lang="en-US" b="1">
                <a:solidFill>
                  <a:srgbClr val="000000"/>
                </a:solidFill>
                <a:latin typeface="Avenir Next LT Pro Light"/>
              </a:rPr>
              <a:t>air-sea CO</a:t>
            </a:r>
            <a:r>
              <a:rPr lang="en-US" b="1" baseline="-25000">
                <a:solidFill>
                  <a:srgbClr val="000000"/>
                </a:solidFill>
                <a:latin typeface="Avenir Next LT Pro Light"/>
              </a:rPr>
              <a:t>2</a:t>
            </a:r>
            <a:r>
              <a:rPr lang="en-US" b="1">
                <a:solidFill>
                  <a:srgbClr val="000000"/>
                </a:solidFill>
                <a:latin typeface="Avenir Next LT Pro Light"/>
              </a:rPr>
              <a:t> concentration</a:t>
            </a:r>
            <a:endParaRPr lang="en-US">
              <a:solidFill>
                <a:srgbClr val="000000"/>
              </a:solidFill>
              <a:latin typeface="Avenir Next LT Pro Light"/>
            </a:endParaRPr>
          </a:p>
          <a:p>
            <a:pPr>
              <a:lnSpc>
                <a:spcPct val="80000"/>
              </a:lnSpc>
            </a:pPr>
            <a:r>
              <a:rPr lang="en-US" b="1">
                <a:solidFill>
                  <a:srgbClr val="000000"/>
                </a:solidFill>
                <a:latin typeface="Avenir Next LT Pro Light"/>
              </a:rPr>
              <a:t>gradients </a:t>
            </a:r>
            <a:r>
              <a:rPr lang="en-US">
                <a:solidFill>
                  <a:srgbClr val="000000"/>
                </a:solidFill>
                <a:latin typeface="Avenir Next LT Pro Light"/>
              </a:rPr>
              <a:t>via closed-path infrared gas analyzers (</a:t>
            </a:r>
            <a:r>
              <a:rPr lang="en-US" sz="1600" b="1">
                <a:solidFill>
                  <a:srgbClr val="0070C0"/>
                </a:solidFill>
                <a:latin typeface="Avenir Next LT Pro Light"/>
              </a:rPr>
              <a:t>LI-COR Li-7200, Li-7500</a:t>
            </a:r>
            <a:r>
              <a:rPr lang="en-US">
                <a:solidFill>
                  <a:srgbClr val="000000"/>
                </a:solidFill>
                <a:latin typeface="Avenir Next LT Pro Light"/>
              </a:rPr>
              <a:t>) or cavity-ring down mass spectrometers (</a:t>
            </a:r>
            <a:r>
              <a:rPr lang="en-US" sz="1600" b="1">
                <a:solidFill>
                  <a:srgbClr val="0070C0"/>
                </a:solidFill>
                <a:latin typeface="Avenir Next LT Pro Light"/>
              </a:rPr>
              <a:t>Picarro G1301-f, G2311-f</a:t>
            </a:r>
            <a:r>
              <a:rPr lang="en-US">
                <a:solidFill>
                  <a:srgbClr val="000000"/>
                </a:solidFill>
                <a:latin typeface="Avenir Next LT Pro Light"/>
              </a:rPr>
              <a:t>) </a:t>
            </a:r>
            <a:endParaRPr lang="en-US">
              <a:latin typeface="Avenir Next LT Pro Light"/>
            </a:endParaRPr>
          </a:p>
        </p:txBody>
      </p:sp>
      <p:pic>
        <p:nvPicPr>
          <p:cNvPr id="8" name="Picture 16">
            <a:extLst>
              <a:ext uri="{FF2B5EF4-FFF2-40B4-BE49-F238E27FC236}">
                <a16:creationId xmlns:a16="http://schemas.microsoft.com/office/drawing/2014/main" id="{22677832-4EA5-524C-8B4C-0D06005F724A}"/>
              </a:ext>
            </a:extLst>
          </p:cNvPr>
          <p:cNvPicPr>
            <a:picLocks noChangeAspect="1"/>
          </p:cNvPicPr>
          <p:nvPr/>
        </p:nvPicPr>
        <p:blipFill rotWithShape="1">
          <a:blip r:embed="rId2"/>
          <a:srcRect l="20944" t="5568" r="19454" b="7603"/>
          <a:stretch/>
        </p:blipFill>
        <p:spPr>
          <a:xfrm>
            <a:off x="276225" y="1128355"/>
            <a:ext cx="4495807" cy="3579834"/>
          </a:xfrm>
          <a:prstGeom prst="rect">
            <a:avLst/>
          </a:prstGeom>
        </p:spPr>
      </p:pic>
      <p:sp>
        <p:nvSpPr>
          <p:cNvPr id="13" name="Title 1">
            <a:extLst>
              <a:ext uri="{FF2B5EF4-FFF2-40B4-BE49-F238E27FC236}">
                <a16:creationId xmlns:a16="http://schemas.microsoft.com/office/drawing/2014/main" id="{BCD31BC8-AE43-E8F5-15E6-5A1937B397D7}"/>
              </a:ext>
            </a:extLst>
          </p:cNvPr>
          <p:cNvSpPr txBox="1">
            <a:spLocks/>
          </p:cNvSpPr>
          <p:nvPr/>
        </p:nvSpPr>
        <p:spPr>
          <a:xfrm>
            <a:off x="4896796" y="1201646"/>
            <a:ext cx="363490" cy="31909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a:rPr>
              <a:t>1</a:t>
            </a:r>
          </a:p>
        </p:txBody>
      </p:sp>
      <p:sp>
        <p:nvSpPr>
          <p:cNvPr id="14" name="Rectangle 13">
            <a:extLst>
              <a:ext uri="{FF2B5EF4-FFF2-40B4-BE49-F238E27FC236}">
                <a16:creationId xmlns:a16="http://schemas.microsoft.com/office/drawing/2014/main" id="{BC305CCF-DF55-F700-4B44-E5719B8C1F93}"/>
              </a:ext>
            </a:extLst>
          </p:cNvPr>
          <p:cNvSpPr/>
          <p:nvPr/>
        </p:nvSpPr>
        <p:spPr>
          <a:xfrm>
            <a:off x="4935697" y="1190542"/>
            <a:ext cx="276298" cy="270742"/>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7030A0"/>
              </a:solidFill>
              <a:latin typeface="Avenir Next LT Pro"/>
            </a:endParaRPr>
          </a:p>
        </p:txBody>
      </p:sp>
      <p:sp>
        <p:nvSpPr>
          <p:cNvPr id="15" name="Title 1">
            <a:extLst>
              <a:ext uri="{FF2B5EF4-FFF2-40B4-BE49-F238E27FC236}">
                <a16:creationId xmlns:a16="http://schemas.microsoft.com/office/drawing/2014/main" id="{73088DDA-826B-974F-58F5-0A23D78BAD3F}"/>
              </a:ext>
            </a:extLst>
          </p:cNvPr>
          <p:cNvSpPr txBox="1">
            <a:spLocks/>
          </p:cNvSpPr>
          <p:nvPr/>
        </p:nvSpPr>
        <p:spPr>
          <a:xfrm>
            <a:off x="5245098" y="1181017"/>
            <a:ext cx="2361982" cy="31909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600" b="1">
                <a:solidFill>
                  <a:srgbClr val="000000"/>
                </a:solidFill>
                <a:latin typeface="Avenir Next LT Pro Light"/>
              </a:rPr>
              <a:t>R/V Knorr </a:t>
            </a:r>
            <a:r>
              <a:rPr lang="en-US" sz="1400" b="1">
                <a:solidFill>
                  <a:srgbClr val="000000"/>
                </a:solidFill>
                <a:latin typeface="Avenir Next LT Pro Light"/>
              </a:rPr>
              <a:t>(2007)</a:t>
            </a:r>
            <a:endParaRPr lang="en-US" sz="1400">
              <a:latin typeface="Avenir Next LT Pro Light"/>
            </a:endParaRPr>
          </a:p>
        </p:txBody>
      </p:sp>
      <p:sp>
        <p:nvSpPr>
          <p:cNvPr id="17" name="Title 1">
            <a:extLst>
              <a:ext uri="{FF2B5EF4-FFF2-40B4-BE49-F238E27FC236}">
                <a16:creationId xmlns:a16="http://schemas.microsoft.com/office/drawing/2014/main" id="{EBF78925-3935-73BE-9448-3A4272C42747}"/>
              </a:ext>
            </a:extLst>
          </p:cNvPr>
          <p:cNvSpPr txBox="1">
            <a:spLocks/>
          </p:cNvSpPr>
          <p:nvPr/>
        </p:nvSpPr>
        <p:spPr>
          <a:xfrm>
            <a:off x="4896796" y="1579571"/>
            <a:ext cx="363490" cy="31909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latin typeface="Avenir Next LT Pro"/>
              </a:rPr>
              <a:t>2</a:t>
            </a:r>
          </a:p>
        </p:txBody>
      </p:sp>
      <p:sp>
        <p:nvSpPr>
          <p:cNvPr id="18" name="Rectangle 17">
            <a:extLst>
              <a:ext uri="{FF2B5EF4-FFF2-40B4-BE49-F238E27FC236}">
                <a16:creationId xmlns:a16="http://schemas.microsoft.com/office/drawing/2014/main" id="{A58F9032-EA6C-E2C5-7751-D99DB681D34D}"/>
              </a:ext>
            </a:extLst>
          </p:cNvPr>
          <p:cNvSpPr/>
          <p:nvPr/>
        </p:nvSpPr>
        <p:spPr>
          <a:xfrm>
            <a:off x="4935697" y="1568467"/>
            <a:ext cx="276298" cy="27074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7030A0"/>
              </a:solidFill>
              <a:latin typeface="Avenir Next LT Pro"/>
            </a:endParaRPr>
          </a:p>
        </p:txBody>
      </p:sp>
      <p:sp>
        <p:nvSpPr>
          <p:cNvPr id="19" name="Title 1">
            <a:extLst>
              <a:ext uri="{FF2B5EF4-FFF2-40B4-BE49-F238E27FC236}">
                <a16:creationId xmlns:a16="http://schemas.microsoft.com/office/drawing/2014/main" id="{9C527713-F345-8219-41BC-B6CC5DFAD364}"/>
              </a:ext>
            </a:extLst>
          </p:cNvPr>
          <p:cNvSpPr txBox="1">
            <a:spLocks/>
          </p:cNvSpPr>
          <p:nvPr/>
        </p:nvSpPr>
        <p:spPr>
          <a:xfrm>
            <a:off x="4896796" y="1957316"/>
            <a:ext cx="363490" cy="31909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solidFill>
                  <a:srgbClr val="000000"/>
                </a:solidFill>
                <a:latin typeface="Avenir Next LT Pro"/>
              </a:rPr>
              <a:t>3</a:t>
            </a:r>
          </a:p>
        </p:txBody>
      </p:sp>
      <p:sp>
        <p:nvSpPr>
          <p:cNvPr id="20" name="Rectangle 19">
            <a:extLst>
              <a:ext uri="{FF2B5EF4-FFF2-40B4-BE49-F238E27FC236}">
                <a16:creationId xmlns:a16="http://schemas.microsoft.com/office/drawing/2014/main" id="{4745137B-9DF9-F315-1A1F-543A5671E119}"/>
              </a:ext>
            </a:extLst>
          </p:cNvPr>
          <p:cNvSpPr/>
          <p:nvPr/>
        </p:nvSpPr>
        <p:spPr>
          <a:xfrm>
            <a:off x="4935697" y="1946212"/>
            <a:ext cx="276298" cy="280267"/>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Avenir Next LT Pro"/>
            </a:endParaRPr>
          </a:p>
        </p:txBody>
      </p:sp>
      <p:sp>
        <p:nvSpPr>
          <p:cNvPr id="21" name="Title 1">
            <a:extLst>
              <a:ext uri="{FF2B5EF4-FFF2-40B4-BE49-F238E27FC236}">
                <a16:creationId xmlns:a16="http://schemas.microsoft.com/office/drawing/2014/main" id="{92AB35D6-F6E4-5F59-4A5E-9BA0506549CE}"/>
              </a:ext>
            </a:extLst>
          </p:cNvPr>
          <p:cNvSpPr txBox="1">
            <a:spLocks/>
          </p:cNvSpPr>
          <p:nvPr/>
        </p:nvSpPr>
        <p:spPr>
          <a:xfrm>
            <a:off x="4896796" y="2354171"/>
            <a:ext cx="363490" cy="31909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solidFill>
                  <a:srgbClr val="000000"/>
                </a:solidFill>
                <a:latin typeface="Avenir Next LT Pro"/>
              </a:rPr>
              <a:t>4</a:t>
            </a:r>
          </a:p>
        </p:txBody>
      </p:sp>
      <p:sp>
        <p:nvSpPr>
          <p:cNvPr id="22" name="Rectangle 21">
            <a:extLst>
              <a:ext uri="{FF2B5EF4-FFF2-40B4-BE49-F238E27FC236}">
                <a16:creationId xmlns:a16="http://schemas.microsoft.com/office/drawing/2014/main" id="{5D1C8222-3C66-011A-86B2-E55E2589E2EF}"/>
              </a:ext>
            </a:extLst>
          </p:cNvPr>
          <p:cNvSpPr/>
          <p:nvPr/>
        </p:nvSpPr>
        <p:spPr>
          <a:xfrm>
            <a:off x="4935697" y="2343067"/>
            <a:ext cx="276298" cy="270742"/>
          </a:xfrm>
          <a:prstGeom prst="rect">
            <a:avLst/>
          </a:prstGeom>
          <a:no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Avenir Next LT Pro"/>
            </a:endParaRPr>
          </a:p>
        </p:txBody>
      </p:sp>
      <p:sp>
        <p:nvSpPr>
          <p:cNvPr id="23" name="Title 1">
            <a:extLst>
              <a:ext uri="{FF2B5EF4-FFF2-40B4-BE49-F238E27FC236}">
                <a16:creationId xmlns:a16="http://schemas.microsoft.com/office/drawing/2014/main" id="{52CE9E27-D5A6-E291-489E-190A5BEC2FAA}"/>
              </a:ext>
            </a:extLst>
          </p:cNvPr>
          <p:cNvSpPr txBox="1">
            <a:spLocks/>
          </p:cNvSpPr>
          <p:nvPr/>
        </p:nvSpPr>
        <p:spPr>
          <a:xfrm>
            <a:off x="4896796" y="2751086"/>
            <a:ext cx="363490" cy="31909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solidFill>
                  <a:srgbClr val="000000"/>
                </a:solidFill>
                <a:latin typeface="Avenir Next LT Pro"/>
              </a:rPr>
              <a:t>5</a:t>
            </a:r>
          </a:p>
        </p:txBody>
      </p:sp>
      <p:sp>
        <p:nvSpPr>
          <p:cNvPr id="24" name="Rectangle 23">
            <a:extLst>
              <a:ext uri="{FF2B5EF4-FFF2-40B4-BE49-F238E27FC236}">
                <a16:creationId xmlns:a16="http://schemas.microsoft.com/office/drawing/2014/main" id="{78EEE3F9-031C-FF3A-B77F-DBE964A59D17}"/>
              </a:ext>
            </a:extLst>
          </p:cNvPr>
          <p:cNvSpPr/>
          <p:nvPr/>
        </p:nvSpPr>
        <p:spPr>
          <a:xfrm>
            <a:off x="4935697" y="2739982"/>
            <a:ext cx="276298" cy="270742"/>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Avenir Next LT Pro"/>
            </a:endParaRPr>
          </a:p>
        </p:txBody>
      </p:sp>
      <p:sp>
        <p:nvSpPr>
          <p:cNvPr id="25" name="Title 1">
            <a:extLst>
              <a:ext uri="{FF2B5EF4-FFF2-40B4-BE49-F238E27FC236}">
                <a16:creationId xmlns:a16="http://schemas.microsoft.com/office/drawing/2014/main" id="{CFDCF9BF-A506-42D7-BE61-AC9D0CBCF314}"/>
              </a:ext>
            </a:extLst>
          </p:cNvPr>
          <p:cNvSpPr txBox="1">
            <a:spLocks/>
          </p:cNvSpPr>
          <p:nvPr/>
        </p:nvSpPr>
        <p:spPr>
          <a:xfrm>
            <a:off x="4896796" y="3138296"/>
            <a:ext cx="363490" cy="31909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solidFill>
                  <a:srgbClr val="000000"/>
                </a:solidFill>
                <a:latin typeface="Avenir Next LT Pro"/>
              </a:rPr>
              <a:t>6</a:t>
            </a:r>
          </a:p>
        </p:txBody>
      </p:sp>
      <p:sp>
        <p:nvSpPr>
          <p:cNvPr id="26" name="Rectangle 25">
            <a:extLst>
              <a:ext uri="{FF2B5EF4-FFF2-40B4-BE49-F238E27FC236}">
                <a16:creationId xmlns:a16="http://schemas.microsoft.com/office/drawing/2014/main" id="{6A866FF2-2EE3-51A6-AA62-CFDE54CF9525}"/>
              </a:ext>
            </a:extLst>
          </p:cNvPr>
          <p:cNvSpPr/>
          <p:nvPr/>
        </p:nvSpPr>
        <p:spPr>
          <a:xfrm>
            <a:off x="4935697" y="3127192"/>
            <a:ext cx="276298" cy="280267"/>
          </a:xfrm>
          <a:prstGeom prst="rect">
            <a:avLst/>
          </a:prstGeom>
          <a:noFill/>
          <a:ln w="2857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Avenir Next LT Pro"/>
            </a:endParaRPr>
          </a:p>
        </p:txBody>
      </p:sp>
      <p:sp>
        <p:nvSpPr>
          <p:cNvPr id="27" name="Title 1">
            <a:extLst>
              <a:ext uri="{FF2B5EF4-FFF2-40B4-BE49-F238E27FC236}">
                <a16:creationId xmlns:a16="http://schemas.microsoft.com/office/drawing/2014/main" id="{11BF6CC6-7EB5-839A-99F4-249E66E33409}"/>
              </a:ext>
            </a:extLst>
          </p:cNvPr>
          <p:cNvSpPr txBox="1">
            <a:spLocks/>
          </p:cNvSpPr>
          <p:nvPr/>
        </p:nvSpPr>
        <p:spPr>
          <a:xfrm>
            <a:off x="4896796" y="3525686"/>
            <a:ext cx="363490" cy="31909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solidFill>
                  <a:srgbClr val="000000"/>
                </a:solidFill>
                <a:latin typeface="Avenir Next LT Pro"/>
              </a:rPr>
              <a:t>7</a:t>
            </a:r>
          </a:p>
        </p:txBody>
      </p:sp>
      <p:sp>
        <p:nvSpPr>
          <p:cNvPr id="28" name="Rectangle 27">
            <a:extLst>
              <a:ext uri="{FF2B5EF4-FFF2-40B4-BE49-F238E27FC236}">
                <a16:creationId xmlns:a16="http://schemas.microsoft.com/office/drawing/2014/main" id="{9CFC2AD1-F864-2153-5F0B-2CC70FE58C94}"/>
              </a:ext>
            </a:extLst>
          </p:cNvPr>
          <p:cNvSpPr/>
          <p:nvPr/>
        </p:nvSpPr>
        <p:spPr>
          <a:xfrm>
            <a:off x="4935697" y="3514582"/>
            <a:ext cx="276298" cy="270742"/>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Avenir Next LT Pro"/>
            </a:endParaRPr>
          </a:p>
        </p:txBody>
      </p:sp>
      <p:sp>
        <p:nvSpPr>
          <p:cNvPr id="29" name="Title 1">
            <a:extLst>
              <a:ext uri="{FF2B5EF4-FFF2-40B4-BE49-F238E27FC236}">
                <a16:creationId xmlns:a16="http://schemas.microsoft.com/office/drawing/2014/main" id="{A3F6CA89-544B-3D1E-45A5-CDAD80FD3832}"/>
              </a:ext>
            </a:extLst>
          </p:cNvPr>
          <p:cNvSpPr txBox="1">
            <a:spLocks/>
          </p:cNvSpPr>
          <p:nvPr/>
        </p:nvSpPr>
        <p:spPr>
          <a:xfrm>
            <a:off x="4896796" y="3913076"/>
            <a:ext cx="363490" cy="319095"/>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solidFill>
                  <a:srgbClr val="000000"/>
                </a:solidFill>
                <a:latin typeface="Avenir Next LT Pro"/>
              </a:rPr>
              <a:t>8</a:t>
            </a:r>
          </a:p>
        </p:txBody>
      </p:sp>
      <p:sp>
        <p:nvSpPr>
          <p:cNvPr id="30" name="Rectangle 29">
            <a:extLst>
              <a:ext uri="{FF2B5EF4-FFF2-40B4-BE49-F238E27FC236}">
                <a16:creationId xmlns:a16="http://schemas.microsoft.com/office/drawing/2014/main" id="{B9A0EE22-DF5F-E872-C5DC-9885DC2395C0}"/>
              </a:ext>
            </a:extLst>
          </p:cNvPr>
          <p:cNvSpPr/>
          <p:nvPr/>
        </p:nvSpPr>
        <p:spPr>
          <a:xfrm>
            <a:off x="4935697" y="3901972"/>
            <a:ext cx="276298" cy="270742"/>
          </a:xfrm>
          <a:prstGeom prst="rect">
            <a:avLst/>
          </a:prstGeom>
          <a:noFill/>
          <a:ln w="28575">
            <a:solidFill>
              <a:srgbClr val="E004DD"/>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Avenir Next LT Pro"/>
            </a:endParaRPr>
          </a:p>
        </p:txBody>
      </p:sp>
      <p:sp>
        <p:nvSpPr>
          <p:cNvPr id="31" name="Title 1">
            <a:extLst>
              <a:ext uri="{FF2B5EF4-FFF2-40B4-BE49-F238E27FC236}">
                <a16:creationId xmlns:a16="http://schemas.microsoft.com/office/drawing/2014/main" id="{2219EFDD-9245-6C9C-585F-C22F49FB4F26}"/>
              </a:ext>
            </a:extLst>
          </p:cNvPr>
          <p:cNvSpPr txBox="1">
            <a:spLocks/>
          </p:cNvSpPr>
          <p:nvPr/>
        </p:nvSpPr>
        <p:spPr>
          <a:xfrm>
            <a:off x="4896796" y="4281416"/>
            <a:ext cx="363490" cy="319094"/>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600">
                <a:solidFill>
                  <a:srgbClr val="000000"/>
                </a:solidFill>
                <a:latin typeface="Avenir Next LT Pro"/>
              </a:rPr>
              <a:t>9</a:t>
            </a:r>
          </a:p>
        </p:txBody>
      </p:sp>
      <p:sp>
        <p:nvSpPr>
          <p:cNvPr id="32" name="Rectangle 31">
            <a:extLst>
              <a:ext uri="{FF2B5EF4-FFF2-40B4-BE49-F238E27FC236}">
                <a16:creationId xmlns:a16="http://schemas.microsoft.com/office/drawing/2014/main" id="{34AC862C-E778-E4AB-FC2B-723AC78F20C6}"/>
              </a:ext>
            </a:extLst>
          </p:cNvPr>
          <p:cNvSpPr/>
          <p:nvPr/>
        </p:nvSpPr>
        <p:spPr>
          <a:xfrm>
            <a:off x="4935697" y="4270312"/>
            <a:ext cx="276298" cy="280267"/>
          </a:xfrm>
          <a:prstGeom prst="rect">
            <a:avLst/>
          </a:prstGeom>
          <a:noFill/>
          <a:ln w="28575">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rgbClr val="000000"/>
              </a:solidFill>
              <a:latin typeface="Avenir Next LT Pro"/>
            </a:endParaRPr>
          </a:p>
        </p:txBody>
      </p:sp>
      <p:sp>
        <p:nvSpPr>
          <p:cNvPr id="55" name="Title 1">
            <a:extLst>
              <a:ext uri="{FF2B5EF4-FFF2-40B4-BE49-F238E27FC236}">
                <a16:creationId xmlns:a16="http://schemas.microsoft.com/office/drawing/2014/main" id="{448F328E-1AF6-6D1A-AAF6-A5CEDD87E2BA}"/>
              </a:ext>
            </a:extLst>
          </p:cNvPr>
          <p:cNvSpPr txBox="1">
            <a:spLocks/>
          </p:cNvSpPr>
          <p:nvPr/>
        </p:nvSpPr>
        <p:spPr>
          <a:xfrm>
            <a:off x="5245098" y="1558943"/>
            <a:ext cx="2361982" cy="31909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600" b="1">
                <a:solidFill>
                  <a:srgbClr val="000000"/>
                </a:solidFill>
                <a:latin typeface="Avenir Next LT Pro Light"/>
              </a:rPr>
              <a:t>R/V Knorr </a:t>
            </a:r>
            <a:r>
              <a:rPr lang="en-US" sz="1400" b="1">
                <a:solidFill>
                  <a:srgbClr val="000000"/>
                </a:solidFill>
                <a:latin typeface="Avenir Next LT Pro Light"/>
              </a:rPr>
              <a:t>(2011)</a:t>
            </a:r>
            <a:endParaRPr lang="en-US" sz="1400">
              <a:latin typeface="Avenir Next LT Pro Light"/>
            </a:endParaRPr>
          </a:p>
        </p:txBody>
      </p:sp>
      <p:sp>
        <p:nvSpPr>
          <p:cNvPr id="53" name="Title 1">
            <a:extLst>
              <a:ext uri="{FF2B5EF4-FFF2-40B4-BE49-F238E27FC236}">
                <a16:creationId xmlns:a16="http://schemas.microsoft.com/office/drawing/2014/main" id="{75E734AC-9FCD-7933-156D-BA8C355018DA}"/>
              </a:ext>
            </a:extLst>
          </p:cNvPr>
          <p:cNvSpPr txBox="1">
            <a:spLocks/>
          </p:cNvSpPr>
          <p:nvPr/>
        </p:nvSpPr>
        <p:spPr>
          <a:xfrm>
            <a:off x="5245098" y="1936687"/>
            <a:ext cx="2361982" cy="31909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600" b="1">
                <a:solidFill>
                  <a:srgbClr val="000000"/>
                </a:solidFill>
                <a:latin typeface="Avenir Next LT Pro Light"/>
              </a:rPr>
              <a:t>SOAP </a:t>
            </a:r>
            <a:r>
              <a:rPr lang="en-US" sz="1400" b="1">
                <a:solidFill>
                  <a:srgbClr val="000000"/>
                </a:solidFill>
                <a:latin typeface="Avenir Next LT Pro Light"/>
              </a:rPr>
              <a:t>(2012)</a:t>
            </a:r>
            <a:endParaRPr lang="en-US" sz="1400">
              <a:latin typeface="Avenir Next LT Pro Light"/>
            </a:endParaRPr>
          </a:p>
        </p:txBody>
      </p:sp>
      <p:sp>
        <p:nvSpPr>
          <p:cNvPr id="51" name="Title 1">
            <a:extLst>
              <a:ext uri="{FF2B5EF4-FFF2-40B4-BE49-F238E27FC236}">
                <a16:creationId xmlns:a16="http://schemas.microsoft.com/office/drawing/2014/main" id="{C0E2B31D-0938-59BD-8B37-C61F261A6A62}"/>
              </a:ext>
            </a:extLst>
          </p:cNvPr>
          <p:cNvSpPr txBox="1">
            <a:spLocks/>
          </p:cNvSpPr>
          <p:nvPr/>
        </p:nvSpPr>
        <p:spPr>
          <a:xfrm>
            <a:off x="5245098" y="2333542"/>
            <a:ext cx="2361982" cy="31909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600" b="1">
                <a:solidFill>
                  <a:srgbClr val="000000"/>
                </a:solidFill>
                <a:latin typeface="Avenir Next LT Pro Light"/>
              </a:rPr>
              <a:t>NBP-1210 </a:t>
            </a:r>
            <a:r>
              <a:rPr lang="en-US" sz="1400" b="1">
                <a:solidFill>
                  <a:srgbClr val="000000"/>
                </a:solidFill>
                <a:latin typeface="Avenir Next LT Pro Light"/>
              </a:rPr>
              <a:t>(2013)</a:t>
            </a:r>
            <a:endParaRPr lang="en-US" sz="1400">
              <a:latin typeface="Avenir Next LT Pro Light"/>
            </a:endParaRPr>
          </a:p>
        </p:txBody>
      </p:sp>
      <p:sp>
        <p:nvSpPr>
          <p:cNvPr id="49" name="Title 1">
            <a:extLst>
              <a:ext uri="{FF2B5EF4-FFF2-40B4-BE49-F238E27FC236}">
                <a16:creationId xmlns:a16="http://schemas.microsoft.com/office/drawing/2014/main" id="{D75FCA25-7794-0F2D-2D39-C8F98B7CE330}"/>
              </a:ext>
            </a:extLst>
          </p:cNvPr>
          <p:cNvSpPr txBox="1">
            <a:spLocks/>
          </p:cNvSpPr>
          <p:nvPr/>
        </p:nvSpPr>
        <p:spPr>
          <a:xfrm>
            <a:off x="5245098" y="2730458"/>
            <a:ext cx="2361982" cy="31909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600" b="1">
                <a:solidFill>
                  <a:srgbClr val="000000"/>
                </a:solidFill>
                <a:latin typeface="Avenir Next LT Pro Light"/>
              </a:rPr>
              <a:t>HiWinGS </a:t>
            </a:r>
            <a:r>
              <a:rPr lang="en-US" sz="1400" b="1">
                <a:solidFill>
                  <a:srgbClr val="000000"/>
                </a:solidFill>
                <a:latin typeface="Avenir Next LT Pro Light"/>
              </a:rPr>
              <a:t>(2013)</a:t>
            </a:r>
            <a:endParaRPr lang="en-US" sz="1400">
              <a:latin typeface="Avenir Next LT Pro Light"/>
            </a:endParaRPr>
          </a:p>
        </p:txBody>
      </p:sp>
      <p:sp>
        <p:nvSpPr>
          <p:cNvPr id="47" name="Title 1">
            <a:extLst>
              <a:ext uri="{FF2B5EF4-FFF2-40B4-BE49-F238E27FC236}">
                <a16:creationId xmlns:a16="http://schemas.microsoft.com/office/drawing/2014/main" id="{63DC9EAC-EC2E-6D5D-7A9D-9C9E9B460F01}"/>
              </a:ext>
            </a:extLst>
          </p:cNvPr>
          <p:cNvSpPr txBox="1">
            <a:spLocks/>
          </p:cNvSpPr>
          <p:nvPr/>
        </p:nvSpPr>
        <p:spPr>
          <a:xfrm>
            <a:off x="5245098" y="3108202"/>
            <a:ext cx="2361982" cy="31909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600" b="1">
                <a:solidFill>
                  <a:srgbClr val="000000"/>
                </a:solidFill>
                <a:latin typeface="Avenir Next LT Pro Light"/>
              </a:rPr>
              <a:t>NBP-1402 </a:t>
            </a:r>
            <a:r>
              <a:rPr lang="en-US" sz="1400" b="1">
                <a:solidFill>
                  <a:srgbClr val="000000"/>
                </a:solidFill>
                <a:latin typeface="Avenir Next LT Pro Light"/>
              </a:rPr>
              <a:t>(2014)</a:t>
            </a:r>
            <a:endParaRPr lang="en-US" sz="1400">
              <a:latin typeface="Avenir Next LT Pro Light"/>
            </a:endParaRPr>
          </a:p>
        </p:txBody>
      </p:sp>
      <p:sp>
        <p:nvSpPr>
          <p:cNvPr id="45" name="Title 1">
            <a:extLst>
              <a:ext uri="{FF2B5EF4-FFF2-40B4-BE49-F238E27FC236}">
                <a16:creationId xmlns:a16="http://schemas.microsoft.com/office/drawing/2014/main" id="{766B5858-BA1B-6233-147A-E351230ACE84}"/>
              </a:ext>
            </a:extLst>
          </p:cNvPr>
          <p:cNvSpPr txBox="1">
            <a:spLocks/>
          </p:cNvSpPr>
          <p:nvPr/>
        </p:nvSpPr>
        <p:spPr>
          <a:xfrm>
            <a:off x="5245098" y="3505057"/>
            <a:ext cx="2361982" cy="31909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600" b="1">
                <a:solidFill>
                  <a:srgbClr val="000000"/>
                </a:solidFill>
                <a:latin typeface="Avenir Next LT Pro Light"/>
              </a:rPr>
              <a:t>SO-234/235 </a:t>
            </a:r>
            <a:r>
              <a:rPr lang="en-US" sz="1400" b="1">
                <a:solidFill>
                  <a:srgbClr val="000000"/>
                </a:solidFill>
                <a:latin typeface="Avenir Next LT Pro Light"/>
              </a:rPr>
              <a:t>(2014)</a:t>
            </a:r>
            <a:endParaRPr lang="en-US" sz="1400">
              <a:latin typeface="Avenir Next LT Pro Light"/>
            </a:endParaRPr>
          </a:p>
        </p:txBody>
      </p:sp>
      <p:sp>
        <p:nvSpPr>
          <p:cNvPr id="43" name="Title 1">
            <a:extLst>
              <a:ext uri="{FF2B5EF4-FFF2-40B4-BE49-F238E27FC236}">
                <a16:creationId xmlns:a16="http://schemas.microsoft.com/office/drawing/2014/main" id="{F73737FF-CEF9-F1D7-7B5C-1CEA911CCEA6}"/>
              </a:ext>
            </a:extLst>
          </p:cNvPr>
          <p:cNvSpPr txBox="1">
            <a:spLocks/>
          </p:cNvSpPr>
          <p:nvPr/>
        </p:nvSpPr>
        <p:spPr>
          <a:xfrm>
            <a:off x="5245098" y="3892447"/>
            <a:ext cx="2361982" cy="31909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600" b="1">
                <a:solidFill>
                  <a:srgbClr val="000000"/>
                </a:solidFill>
                <a:latin typeface="Avenir Next LT Pro Light"/>
              </a:rPr>
              <a:t>ANDREXII </a:t>
            </a:r>
            <a:r>
              <a:rPr lang="en-US" sz="1400" b="1">
                <a:solidFill>
                  <a:srgbClr val="000000"/>
                </a:solidFill>
                <a:latin typeface="Avenir Next LT Pro Light"/>
              </a:rPr>
              <a:t>(2019)</a:t>
            </a:r>
            <a:endParaRPr lang="en-US" sz="1400">
              <a:latin typeface="Avenir Next LT Pro Light"/>
            </a:endParaRPr>
          </a:p>
        </p:txBody>
      </p:sp>
      <p:sp>
        <p:nvSpPr>
          <p:cNvPr id="41" name="Title 1">
            <a:extLst>
              <a:ext uri="{FF2B5EF4-FFF2-40B4-BE49-F238E27FC236}">
                <a16:creationId xmlns:a16="http://schemas.microsoft.com/office/drawing/2014/main" id="{1BBF4FA6-9BD7-0C1E-B849-15CCD4B33065}"/>
              </a:ext>
            </a:extLst>
          </p:cNvPr>
          <p:cNvSpPr txBox="1">
            <a:spLocks/>
          </p:cNvSpPr>
          <p:nvPr/>
        </p:nvSpPr>
        <p:spPr>
          <a:xfrm>
            <a:off x="5245098" y="4260788"/>
            <a:ext cx="2361982" cy="319094"/>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sz="1600" b="1">
                <a:solidFill>
                  <a:srgbClr val="000000"/>
                </a:solidFill>
                <a:latin typeface="Avenir Next LT Pro Light"/>
              </a:rPr>
              <a:t>JR18007 </a:t>
            </a:r>
            <a:r>
              <a:rPr lang="en-US" sz="1400" b="1">
                <a:solidFill>
                  <a:srgbClr val="000000"/>
                </a:solidFill>
                <a:latin typeface="Avenir Next LT Pro Light"/>
              </a:rPr>
              <a:t>(2019)</a:t>
            </a:r>
            <a:endParaRPr lang="en-US" sz="1400">
              <a:latin typeface="Avenir Next LT Pro Light"/>
            </a:endParaRPr>
          </a:p>
        </p:txBody>
      </p:sp>
      <p:sp>
        <p:nvSpPr>
          <p:cNvPr id="116" name="Title 1">
            <a:extLst>
              <a:ext uri="{FF2B5EF4-FFF2-40B4-BE49-F238E27FC236}">
                <a16:creationId xmlns:a16="http://schemas.microsoft.com/office/drawing/2014/main" id="{E5A89B59-21FA-6C55-723A-861F4852575B}"/>
              </a:ext>
            </a:extLst>
          </p:cNvPr>
          <p:cNvSpPr txBox="1">
            <a:spLocks/>
          </p:cNvSpPr>
          <p:nvPr/>
        </p:nvSpPr>
        <p:spPr>
          <a:xfrm>
            <a:off x="7080624" y="877882"/>
            <a:ext cx="1986611"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a:solidFill>
                  <a:srgbClr val="7030A0"/>
                </a:solidFill>
                <a:latin typeface="Avenir Next LT Pro Demi"/>
                <a:cs typeface="Calibri Light"/>
              </a:rPr>
              <a:t>Measurements  (#) </a:t>
            </a:r>
          </a:p>
        </p:txBody>
      </p:sp>
      <p:sp>
        <p:nvSpPr>
          <p:cNvPr id="118" name="TextBox 117">
            <a:extLst>
              <a:ext uri="{FF2B5EF4-FFF2-40B4-BE49-F238E27FC236}">
                <a16:creationId xmlns:a16="http://schemas.microsoft.com/office/drawing/2014/main" id="{DF81FFA6-5D9F-7066-40CB-132CF5FE93CF}"/>
              </a:ext>
            </a:extLst>
          </p:cNvPr>
          <p:cNvSpPr txBox="1"/>
          <p:nvPr/>
        </p:nvSpPr>
        <p:spPr>
          <a:xfrm>
            <a:off x="7610475" y="1152525"/>
            <a:ext cx="657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rgbClr val="0070C0"/>
                </a:solidFill>
                <a:latin typeface="Avenir Next LT Pro Light"/>
              </a:rPr>
              <a:t>61</a:t>
            </a:r>
            <a:endParaRPr lang="en-US" sz="1600"/>
          </a:p>
        </p:txBody>
      </p:sp>
      <p:sp>
        <p:nvSpPr>
          <p:cNvPr id="119" name="TextBox 118">
            <a:extLst>
              <a:ext uri="{FF2B5EF4-FFF2-40B4-BE49-F238E27FC236}">
                <a16:creationId xmlns:a16="http://schemas.microsoft.com/office/drawing/2014/main" id="{ACF1FD15-5801-6691-3A46-10360296C570}"/>
              </a:ext>
            </a:extLst>
          </p:cNvPr>
          <p:cNvSpPr txBox="1"/>
          <p:nvPr/>
        </p:nvSpPr>
        <p:spPr>
          <a:xfrm>
            <a:off x="7610474" y="1533524"/>
            <a:ext cx="657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rgbClr val="0070C0"/>
                </a:solidFill>
                <a:latin typeface="Avenir Next LT Pro Light"/>
              </a:rPr>
              <a:t>215</a:t>
            </a:r>
            <a:endParaRPr lang="en-US" sz="1600"/>
          </a:p>
        </p:txBody>
      </p:sp>
      <p:sp>
        <p:nvSpPr>
          <p:cNvPr id="120" name="TextBox 119">
            <a:extLst>
              <a:ext uri="{FF2B5EF4-FFF2-40B4-BE49-F238E27FC236}">
                <a16:creationId xmlns:a16="http://schemas.microsoft.com/office/drawing/2014/main" id="{1AAB96CD-DB36-196E-9C1F-7619FADD0779}"/>
              </a:ext>
            </a:extLst>
          </p:cNvPr>
          <p:cNvSpPr txBox="1"/>
          <p:nvPr/>
        </p:nvSpPr>
        <p:spPr>
          <a:xfrm>
            <a:off x="7610474" y="1914524"/>
            <a:ext cx="657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rgbClr val="0070C0"/>
                </a:solidFill>
                <a:latin typeface="Avenir Next LT Pro Light"/>
              </a:rPr>
              <a:t>220</a:t>
            </a:r>
            <a:endParaRPr lang="en-US" sz="1600"/>
          </a:p>
        </p:txBody>
      </p:sp>
      <p:sp>
        <p:nvSpPr>
          <p:cNvPr id="121" name="TextBox 120">
            <a:extLst>
              <a:ext uri="{FF2B5EF4-FFF2-40B4-BE49-F238E27FC236}">
                <a16:creationId xmlns:a16="http://schemas.microsoft.com/office/drawing/2014/main" id="{F8A8E645-0B7D-1AFD-4E8A-E7B90E4DCC41}"/>
              </a:ext>
            </a:extLst>
          </p:cNvPr>
          <p:cNvSpPr txBox="1"/>
          <p:nvPr/>
        </p:nvSpPr>
        <p:spPr>
          <a:xfrm>
            <a:off x="7610474" y="2305049"/>
            <a:ext cx="657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rgbClr val="0070C0"/>
                </a:solidFill>
                <a:latin typeface="Avenir Next LT Pro Light"/>
              </a:rPr>
              <a:t>234</a:t>
            </a:r>
            <a:endParaRPr lang="en-US" sz="1600"/>
          </a:p>
        </p:txBody>
      </p:sp>
      <p:sp>
        <p:nvSpPr>
          <p:cNvPr id="122" name="TextBox 121">
            <a:extLst>
              <a:ext uri="{FF2B5EF4-FFF2-40B4-BE49-F238E27FC236}">
                <a16:creationId xmlns:a16="http://schemas.microsoft.com/office/drawing/2014/main" id="{3275AA09-C5D5-10AC-8D1A-43069CAF10AD}"/>
              </a:ext>
            </a:extLst>
          </p:cNvPr>
          <p:cNvSpPr txBox="1"/>
          <p:nvPr/>
        </p:nvSpPr>
        <p:spPr>
          <a:xfrm>
            <a:off x="7610474" y="2705099"/>
            <a:ext cx="657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rgbClr val="0070C0"/>
                </a:solidFill>
                <a:latin typeface="Avenir Next LT Pro Light"/>
              </a:rPr>
              <a:t>529</a:t>
            </a:r>
            <a:endParaRPr lang="en-US" sz="1600"/>
          </a:p>
        </p:txBody>
      </p:sp>
      <p:sp>
        <p:nvSpPr>
          <p:cNvPr id="123" name="TextBox 122">
            <a:extLst>
              <a:ext uri="{FF2B5EF4-FFF2-40B4-BE49-F238E27FC236}">
                <a16:creationId xmlns:a16="http://schemas.microsoft.com/office/drawing/2014/main" id="{3FE9FC83-CEC4-BF04-5FED-F6CF947E3938}"/>
              </a:ext>
            </a:extLst>
          </p:cNvPr>
          <p:cNvSpPr txBox="1"/>
          <p:nvPr/>
        </p:nvSpPr>
        <p:spPr>
          <a:xfrm>
            <a:off x="7610474" y="3095624"/>
            <a:ext cx="657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rgbClr val="0070C0"/>
                </a:solidFill>
                <a:latin typeface="Avenir Next LT Pro Light"/>
              </a:rPr>
              <a:t>68</a:t>
            </a:r>
            <a:endParaRPr lang="en-US" sz="1600"/>
          </a:p>
        </p:txBody>
      </p:sp>
      <p:sp>
        <p:nvSpPr>
          <p:cNvPr id="125" name="TextBox 124">
            <a:extLst>
              <a:ext uri="{FF2B5EF4-FFF2-40B4-BE49-F238E27FC236}">
                <a16:creationId xmlns:a16="http://schemas.microsoft.com/office/drawing/2014/main" id="{DFECAF85-344F-B0A2-77B9-7CAB70B260CB}"/>
              </a:ext>
            </a:extLst>
          </p:cNvPr>
          <p:cNvSpPr txBox="1"/>
          <p:nvPr/>
        </p:nvSpPr>
        <p:spPr>
          <a:xfrm>
            <a:off x="7610474" y="3476624"/>
            <a:ext cx="657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rgbClr val="0070C0"/>
                </a:solidFill>
                <a:latin typeface="Avenir Next LT Pro Light"/>
              </a:rPr>
              <a:t>74</a:t>
            </a:r>
            <a:endParaRPr lang="en-US" sz="1600"/>
          </a:p>
        </p:txBody>
      </p:sp>
      <p:sp>
        <p:nvSpPr>
          <p:cNvPr id="126" name="TextBox 125">
            <a:extLst>
              <a:ext uri="{FF2B5EF4-FFF2-40B4-BE49-F238E27FC236}">
                <a16:creationId xmlns:a16="http://schemas.microsoft.com/office/drawing/2014/main" id="{BAAA7234-0F00-6122-FC0B-61B8656DA67D}"/>
              </a:ext>
            </a:extLst>
          </p:cNvPr>
          <p:cNvSpPr txBox="1"/>
          <p:nvPr/>
        </p:nvSpPr>
        <p:spPr>
          <a:xfrm>
            <a:off x="7610474" y="3867149"/>
            <a:ext cx="657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rgbClr val="0070C0"/>
                </a:solidFill>
                <a:latin typeface="Avenir Next LT Pro Light"/>
              </a:rPr>
              <a:t>199</a:t>
            </a:r>
            <a:endParaRPr lang="en-US" sz="1600"/>
          </a:p>
        </p:txBody>
      </p:sp>
      <p:sp>
        <p:nvSpPr>
          <p:cNvPr id="127" name="TextBox 126">
            <a:extLst>
              <a:ext uri="{FF2B5EF4-FFF2-40B4-BE49-F238E27FC236}">
                <a16:creationId xmlns:a16="http://schemas.microsoft.com/office/drawing/2014/main" id="{5A811811-88BC-9B41-2241-5292DBD7BB2E}"/>
              </a:ext>
            </a:extLst>
          </p:cNvPr>
          <p:cNvSpPr txBox="1"/>
          <p:nvPr/>
        </p:nvSpPr>
        <p:spPr>
          <a:xfrm>
            <a:off x="7610474" y="4248149"/>
            <a:ext cx="6572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600" b="1">
                <a:solidFill>
                  <a:srgbClr val="0070C0"/>
                </a:solidFill>
                <a:latin typeface="Avenir Next LT Pro Light"/>
              </a:rPr>
              <a:t>293</a:t>
            </a:r>
            <a:endParaRPr lang="en-US" sz="1600"/>
          </a:p>
        </p:txBody>
      </p:sp>
    </p:spTree>
    <p:extLst>
      <p:ext uri="{BB962C8B-B14F-4D97-AF65-F5344CB8AC3E}">
        <p14:creationId xmlns:p14="http://schemas.microsoft.com/office/powerpoint/2010/main" val="182890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652F568-F5C8-D67F-7CB9-38543584D3BD}"/>
              </a:ext>
            </a:extLst>
          </p:cNvPr>
          <p:cNvGrpSpPr/>
          <p:nvPr/>
        </p:nvGrpSpPr>
        <p:grpSpPr>
          <a:xfrm>
            <a:off x="1186977" y="1177740"/>
            <a:ext cx="6336010" cy="3723129"/>
            <a:chOff x="1007363" y="1177740"/>
            <a:chExt cx="6336010" cy="3723129"/>
          </a:xfrm>
        </p:grpSpPr>
        <p:pic>
          <p:nvPicPr>
            <p:cNvPr id="9" name="Picture 8">
              <a:extLst>
                <a:ext uri="{FF2B5EF4-FFF2-40B4-BE49-F238E27FC236}">
                  <a16:creationId xmlns:a16="http://schemas.microsoft.com/office/drawing/2014/main" id="{A9A9EB79-F7CC-D238-040C-BDFA4FD08EDC}"/>
                </a:ext>
              </a:extLst>
            </p:cNvPr>
            <p:cNvPicPr>
              <a:picLocks noChangeAspect="1"/>
            </p:cNvPicPr>
            <p:nvPr/>
          </p:nvPicPr>
          <p:blipFill rotWithShape="1">
            <a:blip r:embed="rId2"/>
            <a:srcRect l="9614" t="5436" r="16076" b="4372"/>
            <a:stretch/>
          </p:blipFill>
          <p:spPr>
            <a:xfrm>
              <a:off x="1007363" y="1177740"/>
              <a:ext cx="6336010" cy="3723129"/>
            </a:xfrm>
            <a:prstGeom prst="rect">
              <a:avLst/>
            </a:prstGeom>
          </p:spPr>
        </p:pic>
        <p:sp>
          <p:nvSpPr>
            <p:cNvPr id="8" name="Title 1">
              <a:extLst>
                <a:ext uri="{FF2B5EF4-FFF2-40B4-BE49-F238E27FC236}">
                  <a16:creationId xmlns:a16="http://schemas.microsoft.com/office/drawing/2014/main" id="{4F924AA1-7B73-71F2-7DFA-A3906E1D393E}"/>
                </a:ext>
              </a:extLst>
            </p:cNvPr>
            <p:cNvSpPr txBox="1">
              <a:spLocks/>
            </p:cNvSpPr>
            <p:nvPr/>
          </p:nvSpPr>
          <p:spPr>
            <a:xfrm>
              <a:off x="1834103" y="3403797"/>
              <a:ext cx="1813801" cy="31723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b="1" dirty="0">
                  <a:solidFill>
                    <a:srgbClr val="FF0000"/>
                  </a:solidFill>
                  <a:latin typeface="Avenir Next LT Pro Light"/>
                  <a:cs typeface="Calibri Light"/>
                </a:rPr>
                <a:t>Invasion </a:t>
              </a:r>
              <a:r>
                <a:rPr lang="en-US" sz="1100" dirty="0">
                  <a:latin typeface="Avenir Next LT Pro Light"/>
                  <a:cs typeface="Calibri Light"/>
                </a:rPr>
                <a:t>(Air to Sea)</a:t>
              </a:r>
              <a:endParaRPr lang="en-US" sz="4800" dirty="0">
                <a:cs typeface="Calibri Light"/>
              </a:endParaRPr>
            </a:p>
          </p:txBody>
        </p:sp>
        <p:sp>
          <p:nvSpPr>
            <p:cNvPr id="12" name="Title 1">
              <a:extLst>
                <a:ext uri="{FF2B5EF4-FFF2-40B4-BE49-F238E27FC236}">
                  <a16:creationId xmlns:a16="http://schemas.microsoft.com/office/drawing/2014/main" id="{160F5817-F2EC-9C12-ED84-A3B8382CBA6E}"/>
                </a:ext>
              </a:extLst>
            </p:cNvPr>
            <p:cNvSpPr txBox="1">
              <a:spLocks/>
            </p:cNvSpPr>
            <p:nvPr/>
          </p:nvSpPr>
          <p:spPr>
            <a:xfrm>
              <a:off x="3249636" y="1571839"/>
              <a:ext cx="1070851" cy="309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b="1" dirty="0">
                  <a:solidFill>
                    <a:srgbClr val="FF0000"/>
                  </a:solidFill>
                  <a:latin typeface="Avenir Next LT Pro Light"/>
                  <a:cs typeface="Calibri Light"/>
                </a:rPr>
                <a:t>Invasion </a:t>
              </a:r>
              <a:endParaRPr lang="en-US" sz="1100" dirty="0">
                <a:solidFill>
                  <a:srgbClr val="FF0000"/>
                </a:solidFill>
                <a:latin typeface="Avenir Next LT Pro Light"/>
                <a:cs typeface="Calibri Light"/>
              </a:endParaRPr>
            </a:p>
          </p:txBody>
        </p:sp>
      </p:grpSp>
      <p:pic>
        <p:nvPicPr>
          <p:cNvPr id="3" name="Picture 2">
            <a:extLst>
              <a:ext uri="{FF2B5EF4-FFF2-40B4-BE49-F238E27FC236}">
                <a16:creationId xmlns:a16="http://schemas.microsoft.com/office/drawing/2014/main" id="{9FCDC8F6-B51F-4C21-8BA1-F07D996CA579}"/>
              </a:ext>
            </a:extLst>
          </p:cNvPr>
          <p:cNvPicPr>
            <a:picLocks noChangeAspect="1"/>
          </p:cNvPicPr>
          <p:nvPr/>
        </p:nvPicPr>
        <p:blipFill>
          <a:blip r:embed="rId3"/>
          <a:stretch>
            <a:fillRect/>
          </a:stretch>
        </p:blipFill>
        <p:spPr>
          <a:xfrm>
            <a:off x="2979964" y="6068161"/>
            <a:ext cx="2743200" cy="453006"/>
          </a:xfrm>
          <a:prstGeom prst="rect">
            <a:avLst/>
          </a:prstGeom>
        </p:spPr>
      </p:pic>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Field Data: </a:t>
            </a:r>
            <a:r>
              <a:rPr lang="en-US" sz="2000">
                <a:solidFill>
                  <a:srgbClr val="2E75B5"/>
                </a:solidFill>
                <a:latin typeface="Avenir Next LT Pro"/>
                <a:cs typeface="Calibri Light"/>
              </a:rPr>
              <a:t>Global Cruises</a:t>
            </a:r>
            <a:endParaRPr lang="en-US" sz="1400">
              <a:solidFill>
                <a:srgbClr val="2E75B5"/>
              </a:solidFill>
              <a:latin typeface="Avenir Next LT Pro"/>
              <a:cs typeface="Calibri Light"/>
            </a:endParaRP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Field Data</a:t>
            </a:r>
            <a:r>
              <a:rPr lang="en-US" sz="1200">
                <a:solidFill>
                  <a:srgbClr val="A5A5A5"/>
                </a:solidFill>
                <a:latin typeface="Avenir Next LT Pro Demi"/>
                <a:cs typeface="Calibri Light"/>
              </a:rPr>
              <a:t> </a:t>
            </a:r>
            <a:r>
              <a:rPr lang="en-US" sz="1200">
                <a:ea typeface="+mj-lt"/>
                <a:cs typeface="+mj-lt"/>
              </a:rPr>
              <a:t>•</a:t>
            </a:r>
            <a:r>
              <a:rPr lang="en-US" sz="1200">
                <a:solidFill>
                  <a:srgbClr val="A5A5A5"/>
                </a:solidFill>
                <a:ea typeface="+mj-lt"/>
                <a:cs typeface="+mj-lt"/>
              </a:rPr>
              <a:t> </a:t>
            </a:r>
            <a:r>
              <a:rPr lang="en-US" sz="1200">
                <a:solidFill>
                  <a:srgbClr val="A5A5A5"/>
                </a:solidFill>
                <a:latin typeface="Avenir Next LT Pro Demi"/>
                <a:cs typeface="Calibri Light"/>
              </a:rPr>
              <a:t>Spectral Wave Model •  Results •  Conclusions</a:t>
            </a:r>
            <a:endParaRPr lang="en-US">
              <a:solidFill>
                <a:srgbClr val="A5A5A5"/>
              </a:solidFill>
              <a:cs typeface="Calibri Light" panose="020F0302020204030204"/>
            </a:endParaRPr>
          </a:p>
        </p:txBody>
      </p:sp>
      <p:sp>
        <p:nvSpPr>
          <p:cNvPr id="141" name="Rectangle 140">
            <a:extLst>
              <a:ext uri="{FF2B5EF4-FFF2-40B4-BE49-F238E27FC236}">
                <a16:creationId xmlns:a16="http://schemas.microsoft.com/office/drawing/2014/main" id="{582F1B23-DF01-9CF2-1A54-B8C3AFB3AE83}"/>
              </a:ext>
            </a:extLst>
          </p:cNvPr>
          <p:cNvSpPr/>
          <p:nvPr/>
        </p:nvSpPr>
        <p:spPr>
          <a:xfrm>
            <a:off x="239889" y="852130"/>
            <a:ext cx="8732662" cy="4046863"/>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66" name="Rectangle 65">
            <a:extLst>
              <a:ext uri="{FF2B5EF4-FFF2-40B4-BE49-F238E27FC236}">
                <a16:creationId xmlns:a16="http://schemas.microsoft.com/office/drawing/2014/main" id="{3B88EFCE-EA2F-FF16-A0FF-0D0E26097E71}"/>
              </a:ext>
            </a:extLst>
          </p:cNvPr>
          <p:cNvSpPr/>
          <p:nvPr/>
        </p:nvSpPr>
        <p:spPr>
          <a:xfrm>
            <a:off x="239889" y="4979718"/>
            <a:ext cx="8732662" cy="158413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grpSp>
        <p:nvGrpSpPr>
          <p:cNvPr id="70" name="Group 69">
            <a:extLst>
              <a:ext uri="{FF2B5EF4-FFF2-40B4-BE49-F238E27FC236}">
                <a16:creationId xmlns:a16="http://schemas.microsoft.com/office/drawing/2014/main" id="{CDB9B3D8-83AE-5BC7-7620-CA3940B8D21B}"/>
              </a:ext>
            </a:extLst>
          </p:cNvPr>
          <p:cNvGrpSpPr/>
          <p:nvPr/>
        </p:nvGrpSpPr>
        <p:grpSpPr>
          <a:xfrm>
            <a:off x="343846" y="5353698"/>
            <a:ext cx="363490" cy="356542"/>
            <a:chOff x="239071" y="861655"/>
            <a:chExt cx="371210" cy="356542"/>
          </a:xfrm>
        </p:grpSpPr>
        <p:sp>
          <p:nvSpPr>
            <p:cNvPr id="72" name="Title 1">
              <a:extLst>
                <a:ext uri="{FF2B5EF4-FFF2-40B4-BE49-F238E27FC236}">
                  <a16:creationId xmlns:a16="http://schemas.microsoft.com/office/drawing/2014/main" id="{898B9B14-7E1E-9A31-7271-7E7B41F79B7E}"/>
                </a:ext>
              </a:extLst>
            </p:cNvPr>
            <p:cNvSpPr txBox="1">
              <a:spLocks/>
            </p:cNvSpPr>
            <p:nvPr/>
          </p:nvSpPr>
          <p:spPr>
            <a:xfrm>
              <a:off x="239071" y="897070"/>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solidFill>
                    <a:srgbClr val="7030A0"/>
                  </a:solidFill>
                  <a:latin typeface="Avenir Next LT Pro"/>
                </a:rPr>
                <a:t>3</a:t>
              </a:r>
            </a:p>
          </p:txBody>
        </p:sp>
        <p:sp>
          <p:nvSpPr>
            <p:cNvPr id="73" name="Rectangle 72">
              <a:extLst>
                <a:ext uri="{FF2B5EF4-FFF2-40B4-BE49-F238E27FC236}">
                  <a16:creationId xmlns:a16="http://schemas.microsoft.com/office/drawing/2014/main" id="{D4CCEC63-623B-A7C8-A655-B855877E1AE3}"/>
                </a:ext>
              </a:extLst>
            </p:cNvPr>
            <p:cNvSpPr/>
            <p:nvPr/>
          </p:nvSpPr>
          <p:spPr>
            <a:xfrm>
              <a:off x="239889" y="861655"/>
              <a:ext cx="369712" cy="349152"/>
            </a:xfrm>
            <a:prstGeom prst="rect">
              <a:avLst/>
            </a:prstGeom>
            <a:noFill/>
            <a:ln>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7030A0"/>
                </a:solidFill>
                <a:latin typeface="Avenir Next LT Pro"/>
              </a:endParaRPr>
            </a:p>
          </p:txBody>
        </p:sp>
      </p:grpSp>
      <p:sp>
        <p:nvSpPr>
          <p:cNvPr id="71" name="Title 1">
            <a:extLst>
              <a:ext uri="{FF2B5EF4-FFF2-40B4-BE49-F238E27FC236}">
                <a16:creationId xmlns:a16="http://schemas.microsoft.com/office/drawing/2014/main" id="{DE20709E-CF86-F3A4-473F-5384AC9295DC}"/>
              </a:ext>
            </a:extLst>
          </p:cNvPr>
          <p:cNvSpPr txBox="1">
            <a:spLocks/>
          </p:cNvSpPr>
          <p:nvPr/>
        </p:nvSpPr>
        <p:spPr>
          <a:xfrm>
            <a:off x="1006472" y="5263578"/>
            <a:ext cx="7857897" cy="82595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b="1">
                <a:solidFill>
                  <a:srgbClr val="000000"/>
                </a:solidFill>
                <a:latin typeface="Avenir Next LT Pro Light"/>
              </a:rPr>
              <a:t>Gas transfer velocity of CO</a:t>
            </a:r>
            <a:r>
              <a:rPr lang="en-US" b="1" baseline="-25000">
                <a:solidFill>
                  <a:srgbClr val="000000"/>
                </a:solidFill>
                <a:latin typeface="Avenir Next LT Pro Light"/>
              </a:rPr>
              <a:t>2 </a:t>
            </a:r>
            <a:r>
              <a:rPr lang="en-US">
                <a:solidFill>
                  <a:srgbClr val="000000"/>
                </a:solidFill>
                <a:latin typeface="Avenir Next LT Pro Light"/>
              </a:rPr>
              <a:t>via CO</a:t>
            </a:r>
            <a:r>
              <a:rPr lang="en-US" baseline="-25000">
                <a:solidFill>
                  <a:srgbClr val="000000"/>
                </a:solidFill>
                <a:latin typeface="Avenir Next LT Pro Light"/>
              </a:rPr>
              <a:t>2</a:t>
            </a:r>
            <a:r>
              <a:rPr lang="en-US">
                <a:solidFill>
                  <a:srgbClr val="000000"/>
                </a:solidFill>
                <a:latin typeface="Avenir Next LT Pro Light"/>
              </a:rPr>
              <a:t> fluxes and concentration gradients; </a:t>
            </a:r>
          </a:p>
          <a:p>
            <a:pPr>
              <a:lnSpc>
                <a:spcPct val="80000"/>
              </a:lnSpc>
            </a:pPr>
            <a:r>
              <a:rPr lang="en-US">
                <a:solidFill>
                  <a:srgbClr val="000000"/>
                </a:solidFill>
                <a:latin typeface="Avenir Next LT Pro Light"/>
              </a:rPr>
              <a:t>met-ocean state variables also measured in each cruise (u</a:t>
            </a:r>
            <a:r>
              <a:rPr lang="en-US" baseline="-25000">
                <a:solidFill>
                  <a:srgbClr val="000000"/>
                </a:solidFill>
                <a:latin typeface="Avenir Next LT Pro Light"/>
              </a:rPr>
              <a:t>*,</a:t>
            </a:r>
            <a:r>
              <a:rPr lang="en-US">
                <a:solidFill>
                  <a:srgbClr val="000000"/>
                </a:solidFill>
                <a:latin typeface="Avenir Next LT Pro Light"/>
              </a:rPr>
              <a:t> U</a:t>
            </a:r>
            <a:r>
              <a:rPr lang="en-US" baseline="-25000">
                <a:solidFill>
                  <a:srgbClr val="000000"/>
                </a:solidFill>
                <a:latin typeface="Avenir Next LT Pro Light"/>
              </a:rPr>
              <a:t>10N</a:t>
            </a:r>
            <a:r>
              <a:rPr lang="en-US">
                <a:solidFill>
                  <a:srgbClr val="000000"/>
                </a:solidFill>
                <a:latin typeface="Avenir Next LT Pro Light"/>
              </a:rPr>
              <a:t>, SST, solubility, Schmidt number)</a:t>
            </a:r>
            <a:endParaRPr lang="en-US">
              <a:latin typeface="Avenir Next LT Pro Light"/>
            </a:endParaRPr>
          </a:p>
        </p:txBody>
      </p:sp>
      <p:sp>
        <p:nvSpPr>
          <p:cNvPr id="39" name="Title 1">
            <a:extLst>
              <a:ext uri="{FF2B5EF4-FFF2-40B4-BE49-F238E27FC236}">
                <a16:creationId xmlns:a16="http://schemas.microsoft.com/office/drawing/2014/main" id="{49D9FF57-27A7-5CFD-9D8B-C3001C5762D5}"/>
              </a:ext>
            </a:extLst>
          </p:cNvPr>
          <p:cNvSpPr txBox="1">
            <a:spLocks/>
          </p:cNvSpPr>
          <p:nvPr/>
        </p:nvSpPr>
        <p:spPr>
          <a:xfrm>
            <a:off x="279775" y="4977731"/>
            <a:ext cx="8663636"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a:solidFill>
                  <a:srgbClr val="7030A0"/>
                </a:solidFill>
                <a:latin typeface="Avenir Next LT Pro Demi"/>
                <a:cs typeface="Calibri Light"/>
              </a:rPr>
              <a:t>Measurements / Methods</a:t>
            </a:r>
          </a:p>
        </p:txBody>
      </p:sp>
      <p:sp>
        <p:nvSpPr>
          <p:cNvPr id="13" name="Title 1">
            <a:extLst>
              <a:ext uri="{FF2B5EF4-FFF2-40B4-BE49-F238E27FC236}">
                <a16:creationId xmlns:a16="http://schemas.microsoft.com/office/drawing/2014/main" id="{C7CF7E70-5E4D-5683-74B3-32646BF3D0AB}"/>
              </a:ext>
            </a:extLst>
          </p:cNvPr>
          <p:cNvSpPr txBox="1">
            <a:spLocks/>
          </p:cNvSpPr>
          <p:nvPr/>
        </p:nvSpPr>
        <p:spPr>
          <a:xfrm>
            <a:off x="1180887" y="937472"/>
            <a:ext cx="3405836" cy="31723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solidFill>
                  <a:srgbClr val="7030A0"/>
                </a:solidFill>
                <a:latin typeface="Avenir Next LT Pro Light"/>
                <a:cs typeface="Calibri Light"/>
              </a:rPr>
              <a:t>Bivariate PDFs &amp; Data Density</a:t>
            </a:r>
            <a:endParaRPr lang="en-US" sz="5400"/>
          </a:p>
        </p:txBody>
      </p:sp>
      <p:sp>
        <p:nvSpPr>
          <p:cNvPr id="15" name="Title 1">
            <a:extLst>
              <a:ext uri="{FF2B5EF4-FFF2-40B4-BE49-F238E27FC236}">
                <a16:creationId xmlns:a16="http://schemas.microsoft.com/office/drawing/2014/main" id="{14FB8BA0-758A-6936-F6B6-A0D0256FB014}"/>
              </a:ext>
            </a:extLst>
          </p:cNvPr>
          <p:cNvSpPr txBox="1">
            <a:spLocks/>
          </p:cNvSpPr>
          <p:nvPr/>
        </p:nvSpPr>
        <p:spPr>
          <a:xfrm>
            <a:off x="4441397" y="937472"/>
            <a:ext cx="3405836" cy="31723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solidFill>
                  <a:srgbClr val="7030A0"/>
                </a:solidFill>
                <a:latin typeface="Avenir Next LT Pro Light"/>
                <a:cs typeface="Calibri Light"/>
              </a:rPr>
              <a:t>Gas Transfer Velocity </a:t>
            </a:r>
            <a:r>
              <a:rPr lang="en-US" sz="1400" b="1" i="1">
                <a:solidFill>
                  <a:srgbClr val="7030A0"/>
                </a:solidFill>
                <a:latin typeface="Avenir Next LT Pro Light"/>
                <a:cs typeface="Calibri Light"/>
              </a:rPr>
              <a:t>k</a:t>
            </a:r>
            <a:r>
              <a:rPr lang="en-US" sz="1400">
                <a:solidFill>
                  <a:srgbClr val="7030A0"/>
                </a:solidFill>
                <a:latin typeface="Avenir Next LT Pro Light"/>
                <a:cs typeface="Calibri Light"/>
              </a:rPr>
              <a:t> (at </a:t>
            </a:r>
            <a:r>
              <a:rPr lang="en-US" sz="1400" i="1">
                <a:solidFill>
                  <a:srgbClr val="7030A0"/>
                </a:solidFill>
                <a:latin typeface="Avenir Next LT Pro Light"/>
                <a:cs typeface="Calibri Light"/>
              </a:rPr>
              <a:t>Sc</a:t>
            </a:r>
            <a:r>
              <a:rPr lang="en-US" sz="1400">
                <a:solidFill>
                  <a:srgbClr val="7030A0"/>
                </a:solidFill>
                <a:latin typeface="Avenir Next LT Pro Light"/>
                <a:cs typeface="Calibri Light"/>
              </a:rPr>
              <a:t> = 660)</a:t>
            </a:r>
            <a:endParaRPr lang="en-US"/>
          </a:p>
        </p:txBody>
      </p:sp>
      <p:sp>
        <p:nvSpPr>
          <p:cNvPr id="2" name="Rectangle 1">
            <a:extLst>
              <a:ext uri="{FF2B5EF4-FFF2-40B4-BE49-F238E27FC236}">
                <a16:creationId xmlns:a16="http://schemas.microsoft.com/office/drawing/2014/main" id="{692E71B3-C667-E031-B541-C179CA7F2ACB}"/>
              </a:ext>
            </a:extLst>
          </p:cNvPr>
          <p:cNvSpPr/>
          <p:nvPr/>
        </p:nvSpPr>
        <p:spPr>
          <a:xfrm>
            <a:off x="2238233" y="2188034"/>
            <a:ext cx="1378424" cy="1530336"/>
          </a:xfrm>
          <a:prstGeom prst="rect">
            <a:avLst/>
          </a:prstGeom>
          <a:solidFill>
            <a:srgbClr val="FA009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DC5BFC0-7645-C545-2584-ADE696033366}"/>
              </a:ext>
            </a:extLst>
          </p:cNvPr>
          <p:cNvSpPr/>
          <p:nvPr/>
        </p:nvSpPr>
        <p:spPr>
          <a:xfrm>
            <a:off x="3616658" y="1266596"/>
            <a:ext cx="696036" cy="919562"/>
          </a:xfrm>
          <a:prstGeom prst="rect">
            <a:avLst/>
          </a:prstGeom>
          <a:solidFill>
            <a:srgbClr val="FA009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440EE0A-7C9C-A0E1-8190-F3FCFDB550CB}"/>
              </a:ext>
            </a:extLst>
          </p:cNvPr>
          <p:cNvSpPr/>
          <p:nvPr/>
        </p:nvSpPr>
        <p:spPr>
          <a:xfrm>
            <a:off x="1473958" y="2188034"/>
            <a:ext cx="574856" cy="1530336"/>
          </a:xfrm>
          <a:prstGeom prst="rect">
            <a:avLst/>
          </a:prstGeom>
          <a:solidFill>
            <a:srgbClr val="FA009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E07F66ED-5A71-8CD3-2E5F-461A3E2E43DE}"/>
              </a:ext>
            </a:extLst>
          </p:cNvPr>
          <p:cNvSpPr/>
          <p:nvPr/>
        </p:nvSpPr>
        <p:spPr>
          <a:xfrm>
            <a:off x="2231407" y="3974933"/>
            <a:ext cx="1378423" cy="648000"/>
          </a:xfrm>
          <a:prstGeom prst="rect">
            <a:avLst/>
          </a:prstGeom>
          <a:solidFill>
            <a:srgbClr val="FA009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C2EF474-669D-A0FE-7C43-41E77A367F0A}"/>
              </a:ext>
            </a:extLst>
          </p:cNvPr>
          <p:cNvSpPr/>
          <p:nvPr/>
        </p:nvSpPr>
        <p:spPr>
          <a:xfrm>
            <a:off x="5246134" y="2188034"/>
            <a:ext cx="1161490" cy="1530336"/>
          </a:xfrm>
          <a:prstGeom prst="rect">
            <a:avLst/>
          </a:prstGeom>
          <a:solidFill>
            <a:srgbClr val="FA009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5D283C66-A9FC-F77D-89CF-2C012D58FB68}"/>
              </a:ext>
            </a:extLst>
          </p:cNvPr>
          <p:cNvSpPr/>
          <p:nvPr/>
        </p:nvSpPr>
        <p:spPr>
          <a:xfrm>
            <a:off x="6421272" y="1269123"/>
            <a:ext cx="574856" cy="917035"/>
          </a:xfrm>
          <a:prstGeom prst="rect">
            <a:avLst/>
          </a:prstGeom>
          <a:solidFill>
            <a:srgbClr val="FA009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a:extLst>
              <a:ext uri="{FF2B5EF4-FFF2-40B4-BE49-F238E27FC236}">
                <a16:creationId xmlns:a16="http://schemas.microsoft.com/office/drawing/2014/main" id="{6D601E84-77C9-F617-2137-C736C0D985EE}"/>
              </a:ext>
            </a:extLst>
          </p:cNvPr>
          <p:cNvSpPr txBox="1">
            <a:spLocks/>
          </p:cNvSpPr>
          <p:nvPr/>
        </p:nvSpPr>
        <p:spPr>
          <a:xfrm>
            <a:off x="6182799" y="1560988"/>
            <a:ext cx="1070851" cy="309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b="1" dirty="0">
                <a:solidFill>
                  <a:srgbClr val="FF0000"/>
                </a:solidFill>
                <a:latin typeface="Avenir Next LT Pro Light"/>
                <a:cs typeface="Calibri Light"/>
              </a:rPr>
              <a:t>Invasion </a:t>
            </a:r>
            <a:endParaRPr lang="en-US" sz="1100" dirty="0">
              <a:solidFill>
                <a:srgbClr val="FF0000"/>
              </a:solidFill>
              <a:latin typeface="Avenir Next LT Pro Light"/>
              <a:cs typeface="Calibri Light"/>
            </a:endParaRPr>
          </a:p>
        </p:txBody>
      </p:sp>
      <p:sp>
        <p:nvSpPr>
          <p:cNvPr id="17" name="Title 1">
            <a:extLst>
              <a:ext uri="{FF2B5EF4-FFF2-40B4-BE49-F238E27FC236}">
                <a16:creationId xmlns:a16="http://schemas.microsoft.com/office/drawing/2014/main" id="{BF4C7669-E27C-B158-7E7B-692DC46A4BEA}"/>
              </a:ext>
            </a:extLst>
          </p:cNvPr>
          <p:cNvSpPr txBox="1">
            <a:spLocks/>
          </p:cNvSpPr>
          <p:nvPr/>
        </p:nvSpPr>
        <p:spPr>
          <a:xfrm>
            <a:off x="5291453" y="3409294"/>
            <a:ext cx="1070851" cy="30907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100" b="1" dirty="0">
                <a:solidFill>
                  <a:srgbClr val="FF0000"/>
                </a:solidFill>
                <a:latin typeface="Avenir Next LT Pro Light"/>
                <a:cs typeface="Calibri Light"/>
              </a:rPr>
              <a:t>Invasion </a:t>
            </a:r>
            <a:endParaRPr lang="en-US" sz="1100" dirty="0">
              <a:solidFill>
                <a:srgbClr val="FF0000"/>
              </a:solidFill>
              <a:latin typeface="Avenir Next LT Pro Light"/>
              <a:cs typeface="Calibri Light"/>
            </a:endParaRPr>
          </a:p>
        </p:txBody>
      </p:sp>
    </p:spTree>
    <p:extLst>
      <p:ext uri="{BB962C8B-B14F-4D97-AF65-F5344CB8AC3E}">
        <p14:creationId xmlns:p14="http://schemas.microsoft.com/office/powerpoint/2010/main" val="3806522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wave model&#10;&#10;Description automatically generated">
            <a:extLst>
              <a:ext uri="{FF2B5EF4-FFF2-40B4-BE49-F238E27FC236}">
                <a16:creationId xmlns:a16="http://schemas.microsoft.com/office/drawing/2014/main" id="{47A719C2-E868-A469-FCA6-557BE1D0A1BA}"/>
              </a:ext>
            </a:extLst>
          </p:cNvPr>
          <p:cNvPicPr>
            <a:picLocks noChangeAspect="1"/>
          </p:cNvPicPr>
          <p:nvPr/>
        </p:nvPicPr>
        <p:blipFill>
          <a:blip r:embed="rId2"/>
          <a:stretch>
            <a:fillRect/>
          </a:stretch>
        </p:blipFill>
        <p:spPr>
          <a:xfrm>
            <a:off x="750463" y="818535"/>
            <a:ext cx="7643072" cy="3982299"/>
          </a:xfrm>
          <a:prstGeom prst="rect">
            <a:avLst/>
          </a:prstGeom>
        </p:spPr>
      </p:pic>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Spectral Wave Model: </a:t>
            </a:r>
            <a:r>
              <a:rPr lang="en-US" sz="2000">
                <a:solidFill>
                  <a:srgbClr val="2E75B5"/>
                </a:solidFill>
                <a:latin typeface="Avenir Next LT Pro"/>
                <a:cs typeface="Calibri Light"/>
              </a:rPr>
              <a:t>ECMWF ERA-5H ecWAM</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rgbClr val="FF0000"/>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Results •  Conclusions</a:t>
            </a:r>
            <a:endParaRPr lang="en-US">
              <a:solidFill>
                <a:srgbClr val="A5A5A5"/>
              </a:solidFill>
              <a:cs typeface="Calibri Light" panose="020F0302020204030204"/>
            </a:endParaRPr>
          </a:p>
        </p:txBody>
      </p:sp>
      <p:sp>
        <p:nvSpPr>
          <p:cNvPr id="141" name="Rectangle 140">
            <a:extLst>
              <a:ext uri="{FF2B5EF4-FFF2-40B4-BE49-F238E27FC236}">
                <a16:creationId xmlns:a16="http://schemas.microsoft.com/office/drawing/2014/main" id="{582F1B23-DF01-9CF2-1A54-B8C3AFB3AE83}"/>
              </a:ext>
            </a:extLst>
          </p:cNvPr>
          <p:cNvSpPr/>
          <p:nvPr/>
        </p:nvSpPr>
        <p:spPr>
          <a:xfrm>
            <a:off x="239889" y="852130"/>
            <a:ext cx="8732662" cy="388292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66" name="Rectangle 65">
            <a:extLst>
              <a:ext uri="{FF2B5EF4-FFF2-40B4-BE49-F238E27FC236}">
                <a16:creationId xmlns:a16="http://schemas.microsoft.com/office/drawing/2014/main" id="{3B88EFCE-EA2F-FF16-A0FF-0D0E26097E71}"/>
              </a:ext>
            </a:extLst>
          </p:cNvPr>
          <p:cNvSpPr/>
          <p:nvPr/>
        </p:nvSpPr>
        <p:spPr>
          <a:xfrm>
            <a:off x="239889" y="4843105"/>
            <a:ext cx="8732662" cy="1720752"/>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10" name="Title 1">
            <a:extLst>
              <a:ext uri="{FF2B5EF4-FFF2-40B4-BE49-F238E27FC236}">
                <a16:creationId xmlns:a16="http://schemas.microsoft.com/office/drawing/2014/main" id="{497509CE-3EC0-CFB3-1D21-664539AB43E0}"/>
              </a:ext>
            </a:extLst>
          </p:cNvPr>
          <p:cNvSpPr txBox="1">
            <a:spLocks/>
          </p:cNvSpPr>
          <p:nvPr/>
        </p:nvSpPr>
        <p:spPr>
          <a:xfrm>
            <a:off x="279775" y="4859333"/>
            <a:ext cx="8663636"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a:solidFill>
                  <a:srgbClr val="00B050"/>
                </a:solidFill>
                <a:latin typeface="Avenir Next LT Pro Demi"/>
                <a:cs typeface="Calibri Light"/>
              </a:rPr>
              <a:t>Model Details</a:t>
            </a:r>
            <a:endParaRPr lang="en-US">
              <a:solidFill>
                <a:srgbClr val="00B050"/>
              </a:solidFill>
              <a:cs typeface="Calibri Light"/>
            </a:endParaRPr>
          </a:p>
        </p:txBody>
      </p:sp>
      <p:grpSp>
        <p:nvGrpSpPr>
          <p:cNvPr id="18" name="Group 17">
            <a:extLst>
              <a:ext uri="{FF2B5EF4-FFF2-40B4-BE49-F238E27FC236}">
                <a16:creationId xmlns:a16="http://schemas.microsoft.com/office/drawing/2014/main" id="{4733D30A-4DF9-E9AD-70EC-B9E58308A796}"/>
              </a:ext>
            </a:extLst>
          </p:cNvPr>
          <p:cNvGrpSpPr/>
          <p:nvPr/>
        </p:nvGrpSpPr>
        <p:grpSpPr>
          <a:xfrm>
            <a:off x="343846" y="5219631"/>
            <a:ext cx="8520534" cy="502102"/>
            <a:chOff x="239071" y="914331"/>
            <a:chExt cx="8701498" cy="502102"/>
          </a:xfrm>
        </p:grpSpPr>
        <p:grpSp>
          <p:nvGrpSpPr>
            <p:cNvPr id="32" name="Group 31">
              <a:extLst>
                <a:ext uri="{FF2B5EF4-FFF2-40B4-BE49-F238E27FC236}">
                  <a16:creationId xmlns:a16="http://schemas.microsoft.com/office/drawing/2014/main" id="{B38124E1-8243-47B7-AABA-DD29D42DD7FF}"/>
                </a:ext>
              </a:extLst>
            </p:cNvPr>
            <p:cNvGrpSpPr/>
            <p:nvPr/>
          </p:nvGrpSpPr>
          <p:grpSpPr>
            <a:xfrm>
              <a:off x="239071" y="966430"/>
              <a:ext cx="371210" cy="356542"/>
              <a:chOff x="239071" y="861655"/>
              <a:chExt cx="371210" cy="356542"/>
            </a:xfrm>
          </p:grpSpPr>
          <p:sp>
            <p:nvSpPr>
              <p:cNvPr id="34" name="Title 1">
                <a:extLst>
                  <a:ext uri="{FF2B5EF4-FFF2-40B4-BE49-F238E27FC236}">
                    <a16:creationId xmlns:a16="http://schemas.microsoft.com/office/drawing/2014/main" id="{D2819BAC-3D81-0ECA-D135-18FB8931B075}"/>
                  </a:ext>
                </a:extLst>
              </p:cNvPr>
              <p:cNvSpPr txBox="1">
                <a:spLocks/>
              </p:cNvSpPr>
              <p:nvPr/>
            </p:nvSpPr>
            <p:spPr>
              <a:xfrm>
                <a:off x="239071" y="897070"/>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solidFill>
                      <a:srgbClr val="00B050"/>
                    </a:solidFill>
                    <a:latin typeface="Avenir Next LT Pro"/>
                  </a:rPr>
                  <a:t>1</a:t>
                </a:r>
                <a:endParaRPr lang="en-US" sz="1600">
                  <a:solidFill>
                    <a:srgbClr val="7030A0"/>
                  </a:solidFill>
                  <a:latin typeface="Avenir Next LT Pro"/>
                </a:endParaRPr>
              </a:p>
            </p:txBody>
          </p:sp>
          <p:sp>
            <p:nvSpPr>
              <p:cNvPr id="35" name="Rectangle 34">
                <a:extLst>
                  <a:ext uri="{FF2B5EF4-FFF2-40B4-BE49-F238E27FC236}">
                    <a16:creationId xmlns:a16="http://schemas.microsoft.com/office/drawing/2014/main" id="{0937E2D6-D4C5-D8D6-6261-62F1303576B0}"/>
                  </a:ext>
                </a:extLst>
              </p:cNvPr>
              <p:cNvSpPr/>
              <p:nvPr/>
            </p:nvSpPr>
            <p:spPr>
              <a:xfrm>
                <a:off x="239889" y="861655"/>
                <a:ext cx="369712" cy="349152"/>
              </a:xfrm>
              <a:prstGeom prst="rect">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7030A0"/>
                  </a:solidFill>
                  <a:latin typeface="Avenir Next LT Pro"/>
                </a:endParaRPr>
              </a:p>
            </p:txBody>
          </p:sp>
        </p:grpSp>
        <p:sp>
          <p:nvSpPr>
            <p:cNvPr id="33" name="Title 1">
              <a:extLst>
                <a:ext uri="{FF2B5EF4-FFF2-40B4-BE49-F238E27FC236}">
                  <a16:creationId xmlns:a16="http://schemas.microsoft.com/office/drawing/2014/main" id="{F545F54B-E9F3-07F9-C9D1-84E965BA7D35}"/>
                </a:ext>
              </a:extLst>
            </p:cNvPr>
            <p:cNvSpPr txBox="1">
              <a:spLocks/>
            </p:cNvSpPr>
            <p:nvPr/>
          </p:nvSpPr>
          <p:spPr>
            <a:xfrm>
              <a:off x="915771" y="914331"/>
              <a:ext cx="8024798" cy="50210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a:solidFill>
                    <a:srgbClr val="000000"/>
                  </a:solidFill>
                  <a:latin typeface="Avenir Next LT Pro Light"/>
                </a:rPr>
                <a:t>Global wave model forced by hourly </a:t>
              </a:r>
              <a:r>
                <a:rPr lang="en-US" b="1">
                  <a:solidFill>
                    <a:srgbClr val="000000"/>
                  </a:solidFill>
                  <a:latin typeface="Avenir Next LT Pro Light"/>
                </a:rPr>
                <a:t>ERA-5</a:t>
              </a:r>
              <a:r>
                <a:rPr lang="en-US">
                  <a:solidFill>
                    <a:srgbClr val="000000"/>
                  </a:solidFill>
                  <a:latin typeface="Avenir Next LT Pro Light"/>
                </a:rPr>
                <a:t> wind (U</a:t>
              </a:r>
              <a:r>
                <a:rPr lang="en-US" baseline="-25000">
                  <a:solidFill>
                    <a:srgbClr val="000000"/>
                  </a:solidFill>
                  <a:latin typeface="Avenir Next LT Pro Light"/>
                </a:rPr>
                <a:t>10N</a:t>
              </a:r>
              <a:r>
                <a:rPr lang="en-US">
                  <a:solidFill>
                    <a:srgbClr val="000000"/>
                  </a:solidFill>
                  <a:latin typeface="Avenir Next LT Pro Light"/>
                </a:rPr>
                <a:t>),</a:t>
              </a:r>
              <a:br>
                <a:rPr lang="en-US">
                  <a:latin typeface="Avenir Next LT Pro Light"/>
                </a:rPr>
              </a:br>
              <a:r>
                <a:rPr lang="en-US">
                  <a:solidFill>
                    <a:srgbClr val="000000"/>
                  </a:solidFill>
                  <a:latin typeface="Avenir Next LT Pro Light"/>
                </a:rPr>
                <a:t>surface air density, gustiness, and sea ice cover</a:t>
              </a:r>
              <a:endParaRPr lang="en-US">
                <a:cs typeface="Calibri" panose="020F0502020204030204"/>
              </a:endParaRPr>
            </a:p>
          </p:txBody>
        </p:sp>
      </p:grpSp>
      <p:grpSp>
        <p:nvGrpSpPr>
          <p:cNvPr id="20" name="Group 19">
            <a:extLst>
              <a:ext uri="{FF2B5EF4-FFF2-40B4-BE49-F238E27FC236}">
                <a16:creationId xmlns:a16="http://schemas.microsoft.com/office/drawing/2014/main" id="{F05A6C8F-7746-3860-EF56-E9FC87B40CD0}"/>
              </a:ext>
            </a:extLst>
          </p:cNvPr>
          <p:cNvGrpSpPr/>
          <p:nvPr/>
        </p:nvGrpSpPr>
        <p:grpSpPr>
          <a:xfrm>
            <a:off x="343846" y="5857806"/>
            <a:ext cx="8533454" cy="569426"/>
            <a:chOff x="343846" y="5819706"/>
            <a:chExt cx="8533454" cy="569426"/>
          </a:xfrm>
        </p:grpSpPr>
        <p:grpSp>
          <p:nvGrpSpPr>
            <p:cNvPr id="37" name="Group 36">
              <a:extLst>
                <a:ext uri="{FF2B5EF4-FFF2-40B4-BE49-F238E27FC236}">
                  <a16:creationId xmlns:a16="http://schemas.microsoft.com/office/drawing/2014/main" id="{5BC56E3D-BDF9-AA4B-0C23-EB057E66305A}"/>
                </a:ext>
              </a:extLst>
            </p:cNvPr>
            <p:cNvGrpSpPr/>
            <p:nvPr/>
          </p:nvGrpSpPr>
          <p:grpSpPr>
            <a:xfrm>
              <a:off x="343846" y="5871805"/>
              <a:ext cx="363490" cy="356542"/>
              <a:chOff x="239071" y="861655"/>
              <a:chExt cx="371210" cy="356542"/>
            </a:xfrm>
          </p:grpSpPr>
          <p:sp>
            <p:nvSpPr>
              <p:cNvPr id="39" name="Title 1">
                <a:extLst>
                  <a:ext uri="{FF2B5EF4-FFF2-40B4-BE49-F238E27FC236}">
                    <a16:creationId xmlns:a16="http://schemas.microsoft.com/office/drawing/2014/main" id="{BEDE09AE-B8FD-7C45-15CD-1791580E66DB}"/>
                  </a:ext>
                </a:extLst>
              </p:cNvPr>
              <p:cNvSpPr txBox="1">
                <a:spLocks/>
              </p:cNvSpPr>
              <p:nvPr/>
            </p:nvSpPr>
            <p:spPr>
              <a:xfrm>
                <a:off x="239071" y="897070"/>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solidFill>
                      <a:srgbClr val="00B050"/>
                    </a:solidFill>
                    <a:latin typeface="Avenir Next LT Pro"/>
                  </a:rPr>
                  <a:t>2</a:t>
                </a:r>
                <a:endParaRPr lang="en-US" sz="1600">
                  <a:solidFill>
                    <a:srgbClr val="7030A0"/>
                  </a:solidFill>
                  <a:latin typeface="Avenir Next LT Pro"/>
                </a:endParaRPr>
              </a:p>
            </p:txBody>
          </p:sp>
          <p:sp>
            <p:nvSpPr>
              <p:cNvPr id="40" name="Rectangle 39">
                <a:extLst>
                  <a:ext uri="{FF2B5EF4-FFF2-40B4-BE49-F238E27FC236}">
                    <a16:creationId xmlns:a16="http://schemas.microsoft.com/office/drawing/2014/main" id="{D3FBFFDE-5C55-0F29-6A40-08418A296170}"/>
                  </a:ext>
                </a:extLst>
              </p:cNvPr>
              <p:cNvSpPr/>
              <p:nvPr/>
            </p:nvSpPr>
            <p:spPr>
              <a:xfrm>
                <a:off x="239889" y="861655"/>
                <a:ext cx="369712" cy="349152"/>
              </a:xfrm>
              <a:prstGeom prst="rect">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7030A0"/>
                  </a:solidFill>
                  <a:latin typeface="Avenir Next LT Pro"/>
                </a:endParaRPr>
              </a:p>
            </p:txBody>
          </p:sp>
        </p:grpSp>
        <p:sp>
          <p:nvSpPr>
            <p:cNvPr id="38" name="Title 1">
              <a:extLst>
                <a:ext uri="{FF2B5EF4-FFF2-40B4-BE49-F238E27FC236}">
                  <a16:creationId xmlns:a16="http://schemas.microsoft.com/office/drawing/2014/main" id="{AE7AD6E6-0E8C-DD90-4950-1B81034B6FF9}"/>
                </a:ext>
              </a:extLst>
            </p:cNvPr>
            <p:cNvSpPr txBox="1">
              <a:spLocks/>
            </p:cNvSpPr>
            <p:nvPr/>
          </p:nvSpPr>
          <p:spPr>
            <a:xfrm>
              <a:off x="1006473" y="5819706"/>
              <a:ext cx="7857907" cy="292552"/>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80000"/>
                </a:lnSpc>
              </a:pPr>
              <a:r>
                <a:rPr lang="en-US" b="1">
                  <a:solidFill>
                    <a:srgbClr val="000000"/>
                  </a:solidFill>
                  <a:latin typeface="Avenir Next LT Pro Light"/>
                </a:rPr>
                <a:t>14</a:t>
              </a:r>
              <a:r>
                <a:rPr lang="en-US">
                  <a:solidFill>
                    <a:srgbClr val="000000"/>
                  </a:solidFill>
                  <a:latin typeface="Avenir Next LT Pro Light"/>
                </a:rPr>
                <a:t> km × </a:t>
              </a:r>
              <a:r>
                <a:rPr lang="en-US" b="1">
                  <a:solidFill>
                    <a:srgbClr val="000000"/>
                  </a:solidFill>
                  <a:latin typeface="Avenir Next LT Pro Light"/>
                </a:rPr>
                <a:t>14</a:t>
              </a:r>
              <a:r>
                <a:rPr lang="en-US">
                  <a:solidFill>
                    <a:srgbClr val="000000"/>
                  </a:solidFill>
                  <a:latin typeface="Avenir Next LT Pro Light"/>
                </a:rPr>
                <a:t> km (</a:t>
              </a:r>
              <a:r>
                <a:rPr lang="en-US" b="1">
                  <a:solidFill>
                    <a:srgbClr val="000000"/>
                  </a:solidFill>
                  <a:latin typeface="Avenir Next LT Pro Light"/>
                </a:rPr>
                <a:t>0.125</a:t>
              </a:r>
              <a:r>
                <a:rPr lang="en-US">
                  <a:solidFill>
                    <a:srgbClr val="000000"/>
                  </a:solidFill>
                  <a:latin typeface="Avenir Next LT Pro Light"/>
                </a:rPr>
                <a:t>° x </a:t>
              </a:r>
              <a:r>
                <a:rPr lang="en-US" b="1">
                  <a:solidFill>
                    <a:srgbClr val="000000"/>
                  </a:solidFill>
                  <a:latin typeface="Avenir Next LT Pro Light"/>
                </a:rPr>
                <a:t>0.125</a:t>
              </a:r>
              <a:r>
                <a:rPr lang="en-US">
                  <a:solidFill>
                    <a:srgbClr val="000000"/>
                  </a:solidFill>
                  <a:latin typeface="Avenir Next LT Pro Light"/>
                </a:rPr>
                <a:t>°) spatial resolution</a:t>
              </a:r>
              <a:endParaRPr lang="en-US">
                <a:latin typeface="Avenir Next LT Pro Light"/>
              </a:endParaRPr>
            </a:p>
          </p:txBody>
        </p:sp>
        <p:sp>
          <p:nvSpPr>
            <p:cNvPr id="19" name="TextBox 18">
              <a:extLst>
                <a:ext uri="{FF2B5EF4-FFF2-40B4-BE49-F238E27FC236}">
                  <a16:creationId xmlns:a16="http://schemas.microsoft.com/office/drawing/2014/main" id="{F2FBEED3-08F8-8159-6CA5-E86C3768A404}"/>
                </a:ext>
              </a:extLst>
            </p:cNvPr>
            <p:cNvSpPr txBox="1"/>
            <p:nvPr/>
          </p:nvSpPr>
          <p:spPr>
            <a:xfrm>
              <a:off x="1009650" y="6019800"/>
              <a:ext cx="78676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venir Next LT Pro Light"/>
                </a:rPr>
                <a:t>36</a:t>
              </a:r>
              <a:r>
                <a:rPr lang="en-US">
                  <a:latin typeface="Avenir Next LT Pro Light"/>
                </a:rPr>
                <a:t> frequencies (</a:t>
              </a:r>
              <a:r>
                <a:rPr lang="en-US" i="1">
                  <a:latin typeface="Avenir Next LT Pro Light"/>
                </a:rPr>
                <a:t>f</a:t>
              </a:r>
              <a:r>
                <a:rPr lang="en-US" baseline="-25000">
                  <a:latin typeface="Avenir Next LT Pro Light"/>
                </a:rPr>
                <a:t>min</a:t>
              </a:r>
              <a:r>
                <a:rPr lang="en-US">
                  <a:latin typeface="Avenir Next LT Pro Light"/>
                </a:rPr>
                <a:t> = 0.035 Hz) x </a:t>
              </a:r>
              <a:r>
                <a:rPr lang="en-US" b="1">
                  <a:latin typeface="Avenir Next LT Pro Light"/>
                </a:rPr>
                <a:t>36</a:t>
              </a:r>
              <a:r>
                <a:rPr lang="en-US">
                  <a:latin typeface="Avenir Next LT Pro Light"/>
                </a:rPr>
                <a:t> directions​</a:t>
              </a:r>
            </a:p>
          </p:txBody>
        </p:sp>
      </p:grpSp>
    </p:spTree>
    <p:extLst>
      <p:ext uri="{BB962C8B-B14F-4D97-AF65-F5344CB8AC3E}">
        <p14:creationId xmlns:p14="http://schemas.microsoft.com/office/powerpoint/2010/main" val="1948511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wave model&#10;&#10;Description automatically generated">
            <a:extLst>
              <a:ext uri="{FF2B5EF4-FFF2-40B4-BE49-F238E27FC236}">
                <a16:creationId xmlns:a16="http://schemas.microsoft.com/office/drawing/2014/main" id="{47A719C2-E868-A469-FCA6-557BE1D0A1BA}"/>
              </a:ext>
            </a:extLst>
          </p:cNvPr>
          <p:cNvPicPr>
            <a:picLocks noChangeAspect="1"/>
          </p:cNvPicPr>
          <p:nvPr/>
        </p:nvPicPr>
        <p:blipFill>
          <a:blip r:embed="rId2"/>
          <a:stretch>
            <a:fillRect/>
          </a:stretch>
        </p:blipFill>
        <p:spPr>
          <a:xfrm>
            <a:off x="750463" y="818535"/>
            <a:ext cx="7643072" cy="3982299"/>
          </a:xfrm>
          <a:prstGeom prst="rect">
            <a:avLst/>
          </a:prstGeom>
        </p:spPr>
      </p:pic>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Spectral Wave Model: </a:t>
            </a:r>
            <a:r>
              <a:rPr lang="en-US" sz="2000">
                <a:solidFill>
                  <a:srgbClr val="2E75B5"/>
                </a:solidFill>
                <a:latin typeface="Avenir Next LT Pro"/>
                <a:cs typeface="Calibri Light"/>
              </a:rPr>
              <a:t>ECMWF ERA-5H ecWAM</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rgbClr val="FF0000"/>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Results •  Conclusions</a:t>
            </a:r>
            <a:endParaRPr lang="en-US">
              <a:solidFill>
                <a:srgbClr val="A5A5A5"/>
              </a:solidFill>
              <a:cs typeface="Calibri Light" panose="020F0302020204030204"/>
            </a:endParaRPr>
          </a:p>
        </p:txBody>
      </p:sp>
      <p:sp>
        <p:nvSpPr>
          <p:cNvPr id="141" name="Rectangle 140">
            <a:extLst>
              <a:ext uri="{FF2B5EF4-FFF2-40B4-BE49-F238E27FC236}">
                <a16:creationId xmlns:a16="http://schemas.microsoft.com/office/drawing/2014/main" id="{582F1B23-DF01-9CF2-1A54-B8C3AFB3AE83}"/>
              </a:ext>
            </a:extLst>
          </p:cNvPr>
          <p:cNvSpPr/>
          <p:nvPr/>
        </p:nvSpPr>
        <p:spPr>
          <a:xfrm>
            <a:off x="239889" y="852130"/>
            <a:ext cx="8732662" cy="3882927"/>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grpSp>
        <p:nvGrpSpPr>
          <p:cNvPr id="13" name="Group 12">
            <a:extLst>
              <a:ext uri="{FF2B5EF4-FFF2-40B4-BE49-F238E27FC236}">
                <a16:creationId xmlns:a16="http://schemas.microsoft.com/office/drawing/2014/main" id="{E731B386-B299-DE4F-FB89-D362452725CF}"/>
              </a:ext>
            </a:extLst>
          </p:cNvPr>
          <p:cNvGrpSpPr/>
          <p:nvPr/>
        </p:nvGrpSpPr>
        <p:grpSpPr>
          <a:xfrm>
            <a:off x="343846" y="5801011"/>
            <a:ext cx="7800029" cy="646331"/>
            <a:chOff x="343846" y="5781675"/>
            <a:chExt cx="7800029" cy="646331"/>
          </a:xfrm>
        </p:grpSpPr>
        <p:grpSp>
          <p:nvGrpSpPr>
            <p:cNvPr id="3" name="Group 2">
              <a:extLst>
                <a:ext uri="{FF2B5EF4-FFF2-40B4-BE49-F238E27FC236}">
                  <a16:creationId xmlns:a16="http://schemas.microsoft.com/office/drawing/2014/main" id="{A46673F5-5CDB-808C-6C45-C0147F4BFA72}"/>
                </a:ext>
              </a:extLst>
            </p:cNvPr>
            <p:cNvGrpSpPr/>
            <p:nvPr/>
          </p:nvGrpSpPr>
          <p:grpSpPr>
            <a:xfrm>
              <a:off x="343846" y="5909905"/>
              <a:ext cx="363490" cy="356542"/>
              <a:chOff x="239071" y="861655"/>
              <a:chExt cx="371210" cy="356542"/>
            </a:xfrm>
          </p:grpSpPr>
          <p:sp>
            <p:nvSpPr>
              <p:cNvPr id="11" name="Title 1">
                <a:extLst>
                  <a:ext uri="{FF2B5EF4-FFF2-40B4-BE49-F238E27FC236}">
                    <a16:creationId xmlns:a16="http://schemas.microsoft.com/office/drawing/2014/main" id="{70775A05-1B03-F828-0C01-A21F2B99B65F}"/>
                  </a:ext>
                </a:extLst>
              </p:cNvPr>
              <p:cNvSpPr txBox="1">
                <a:spLocks/>
              </p:cNvSpPr>
              <p:nvPr/>
            </p:nvSpPr>
            <p:spPr>
              <a:xfrm>
                <a:off x="239071" y="897070"/>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solidFill>
                      <a:srgbClr val="00B050"/>
                    </a:solidFill>
                    <a:latin typeface="Avenir Next LT Pro"/>
                  </a:rPr>
                  <a:t>4</a:t>
                </a:r>
              </a:p>
            </p:txBody>
          </p:sp>
          <p:sp>
            <p:nvSpPr>
              <p:cNvPr id="12" name="Rectangle 11">
                <a:extLst>
                  <a:ext uri="{FF2B5EF4-FFF2-40B4-BE49-F238E27FC236}">
                    <a16:creationId xmlns:a16="http://schemas.microsoft.com/office/drawing/2014/main" id="{7390E512-2240-6068-EBD0-1536CDDC10DE}"/>
                  </a:ext>
                </a:extLst>
              </p:cNvPr>
              <p:cNvSpPr/>
              <p:nvPr/>
            </p:nvSpPr>
            <p:spPr>
              <a:xfrm>
                <a:off x="239889" y="861655"/>
                <a:ext cx="369712" cy="349152"/>
              </a:xfrm>
              <a:prstGeom prst="rect">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7030A0"/>
                  </a:solidFill>
                  <a:latin typeface="Avenir Next LT Pro"/>
                </a:endParaRPr>
              </a:p>
            </p:txBody>
          </p:sp>
        </p:grpSp>
        <p:sp>
          <p:nvSpPr>
            <p:cNvPr id="9" name="TextBox 8">
              <a:extLst>
                <a:ext uri="{FF2B5EF4-FFF2-40B4-BE49-F238E27FC236}">
                  <a16:creationId xmlns:a16="http://schemas.microsoft.com/office/drawing/2014/main" id="{E43463DA-0568-0975-BE52-B9CB06430996}"/>
                </a:ext>
              </a:extLst>
            </p:cNvPr>
            <p:cNvSpPr txBox="1"/>
            <p:nvPr/>
          </p:nvSpPr>
          <p:spPr>
            <a:xfrm>
              <a:off x="1009650" y="5781675"/>
              <a:ext cx="71342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Avenir Next LT Pro Light"/>
                </a:rPr>
                <a:t>2-D wave spectrum </a:t>
              </a:r>
              <a:r>
                <a:rPr lang="en-US" b="1" i="1" dirty="0">
                  <a:latin typeface="Avenir Next LT Pro Light"/>
                </a:rPr>
                <a:t>F</a:t>
              </a:r>
              <a:r>
                <a:rPr lang="en-US" b="1" dirty="0">
                  <a:latin typeface="Avenir Next LT Pro Light"/>
                </a:rPr>
                <a:t>(</a:t>
              </a:r>
              <a:r>
                <a:rPr lang="en-US" b="1" i="1" dirty="0">
                  <a:latin typeface="Avenir Next LT Pro Light"/>
                </a:rPr>
                <a:t>f</a:t>
              </a:r>
              <a:r>
                <a:rPr lang="en-US" b="1" dirty="0">
                  <a:latin typeface="Avenir Next LT Pro Light"/>
                </a:rPr>
                <a:t>,</a:t>
              </a:r>
              <a:r>
                <a:rPr lang="el-GR" b="1" dirty="0">
                  <a:latin typeface="Avenir Next LT Pro Light"/>
                </a:rPr>
                <a:t> </a:t>
              </a:r>
              <a:r>
                <a:rPr lang="el-GR" dirty="0">
                  <a:latin typeface="Avenir Next LT Pro Light"/>
                </a:rPr>
                <a:t>θ</a:t>
              </a:r>
              <a:r>
                <a:rPr lang="en-US" b="1" dirty="0">
                  <a:latin typeface="Avenir Next LT Pro Light"/>
                </a:rPr>
                <a:t>) </a:t>
              </a:r>
              <a:r>
                <a:rPr lang="en-US" dirty="0">
                  <a:latin typeface="Avenir Next LT Pro Light"/>
                </a:rPr>
                <a:t>and </a:t>
              </a:r>
              <a:r>
                <a:rPr lang="en-US" b="1" dirty="0">
                  <a:latin typeface="Avenir Next LT Pro Light"/>
                </a:rPr>
                <a:t>total atmospheric stress 𝜏</a:t>
              </a:r>
              <a:r>
                <a:rPr lang="en-US" b="1" baseline="-25000" dirty="0">
                  <a:latin typeface="Avenir Next LT Pro Light"/>
                </a:rPr>
                <a:t>a</a:t>
              </a:r>
              <a:r>
                <a:rPr lang="en-US" b="1" dirty="0">
                  <a:latin typeface="Avenir Next LT Pro Light"/>
                </a:rPr>
                <a:t> </a:t>
              </a:r>
              <a:r>
                <a:rPr lang="en-US" dirty="0">
                  <a:latin typeface="Avenir Next LT Pro Light"/>
                </a:rPr>
                <a:t>calculated at each model grid-point</a:t>
              </a:r>
              <a:endParaRPr lang="en-US" dirty="0"/>
            </a:p>
          </p:txBody>
        </p:sp>
      </p:grpSp>
      <p:grpSp>
        <p:nvGrpSpPr>
          <p:cNvPr id="24" name="Group 23">
            <a:extLst>
              <a:ext uri="{FF2B5EF4-FFF2-40B4-BE49-F238E27FC236}">
                <a16:creationId xmlns:a16="http://schemas.microsoft.com/office/drawing/2014/main" id="{BAF98DA2-3832-E8D4-6EA1-61B35C7C0050}"/>
              </a:ext>
            </a:extLst>
          </p:cNvPr>
          <p:cNvGrpSpPr/>
          <p:nvPr/>
        </p:nvGrpSpPr>
        <p:grpSpPr>
          <a:xfrm>
            <a:off x="343846" y="5153311"/>
            <a:ext cx="7800029" cy="646331"/>
            <a:chOff x="343846" y="5781675"/>
            <a:chExt cx="7800029" cy="646331"/>
          </a:xfrm>
        </p:grpSpPr>
        <p:grpSp>
          <p:nvGrpSpPr>
            <p:cNvPr id="17" name="Group 16">
              <a:extLst>
                <a:ext uri="{FF2B5EF4-FFF2-40B4-BE49-F238E27FC236}">
                  <a16:creationId xmlns:a16="http://schemas.microsoft.com/office/drawing/2014/main" id="{9D2752A0-C737-D878-311C-C23E678A693A}"/>
                </a:ext>
              </a:extLst>
            </p:cNvPr>
            <p:cNvGrpSpPr/>
            <p:nvPr/>
          </p:nvGrpSpPr>
          <p:grpSpPr>
            <a:xfrm>
              <a:off x="343846" y="5909905"/>
              <a:ext cx="363490" cy="356542"/>
              <a:chOff x="239071" y="861655"/>
              <a:chExt cx="371210" cy="356542"/>
            </a:xfrm>
          </p:grpSpPr>
          <p:sp>
            <p:nvSpPr>
              <p:cNvPr id="22" name="Title 1">
                <a:extLst>
                  <a:ext uri="{FF2B5EF4-FFF2-40B4-BE49-F238E27FC236}">
                    <a16:creationId xmlns:a16="http://schemas.microsoft.com/office/drawing/2014/main" id="{77117345-10E4-7150-B905-CCD2DC8580D3}"/>
                  </a:ext>
                </a:extLst>
              </p:cNvPr>
              <p:cNvSpPr txBox="1">
                <a:spLocks/>
              </p:cNvSpPr>
              <p:nvPr/>
            </p:nvSpPr>
            <p:spPr>
              <a:xfrm>
                <a:off x="239071" y="897070"/>
                <a:ext cx="371210" cy="321127"/>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2000">
                    <a:solidFill>
                      <a:srgbClr val="00B050"/>
                    </a:solidFill>
                    <a:latin typeface="Avenir Next LT Pro"/>
                  </a:rPr>
                  <a:t>3</a:t>
                </a:r>
              </a:p>
            </p:txBody>
          </p:sp>
          <p:sp>
            <p:nvSpPr>
              <p:cNvPr id="23" name="Rectangle 22">
                <a:extLst>
                  <a:ext uri="{FF2B5EF4-FFF2-40B4-BE49-F238E27FC236}">
                    <a16:creationId xmlns:a16="http://schemas.microsoft.com/office/drawing/2014/main" id="{44A7AEC2-8488-2490-39CA-82D0E6F70D03}"/>
                  </a:ext>
                </a:extLst>
              </p:cNvPr>
              <p:cNvSpPr/>
              <p:nvPr/>
            </p:nvSpPr>
            <p:spPr>
              <a:xfrm>
                <a:off x="239889" y="861655"/>
                <a:ext cx="369712" cy="349152"/>
              </a:xfrm>
              <a:prstGeom prst="rect">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7030A0"/>
                  </a:solidFill>
                  <a:latin typeface="Avenir Next LT Pro"/>
                </a:endParaRPr>
              </a:p>
            </p:txBody>
          </p:sp>
        </p:grpSp>
        <p:sp>
          <p:nvSpPr>
            <p:cNvPr id="21" name="TextBox 20">
              <a:extLst>
                <a:ext uri="{FF2B5EF4-FFF2-40B4-BE49-F238E27FC236}">
                  <a16:creationId xmlns:a16="http://schemas.microsoft.com/office/drawing/2014/main" id="{10356C69-94F9-5107-6BAB-9542E8F1C0B8}"/>
                </a:ext>
              </a:extLst>
            </p:cNvPr>
            <p:cNvSpPr txBox="1"/>
            <p:nvPr/>
          </p:nvSpPr>
          <p:spPr>
            <a:xfrm>
              <a:off x="1009650" y="5781675"/>
              <a:ext cx="71342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venir Next LT Pro Light"/>
                  <a:ea typeface="+mn-lt"/>
                  <a:cs typeface="+mn-lt"/>
                </a:rPr>
                <a:t>4 June 2007 </a:t>
              </a:r>
              <a:r>
                <a:rPr lang="en-US">
                  <a:latin typeface="Avenir Next LT Pro Light"/>
                  <a:ea typeface="+mn-lt"/>
                  <a:cs typeface="+mn-lt"/>
                </a:rPr>
                <a:t>–</a:t>
              </a:r>
              <a:r>
                <a:rPr lang="en-US" b="1">
                  <a:latin typeface="Avenir Next LT Pro Light"/>
                  <a:ea typeface="+mn-lt"/>
                  <a:cs typeface="+mn-lt"/>
                </a:rPr>
                <a:t> 29 August 2019</a:t>
              </a:r>
              <a:r>
                <a:rPr lang="en-US">
                  <a:latin typeface="Avenir Next LT Pro Light"/>
                </a:rPr>
                <a:t>: 1-hour outputs</a:t>
              </a:r>
              <a:br>
                <a:rPr lang="en-US">
                  <a:latin typeface="Avenir Next LT Pro Light"/>
                </a:rPr>
              </a:br>
              <a:r>
                <a:rPr lang="en-US">
                  <a:latin typeface="Avenir Next LT Pro Light"/>
                </a:rPr>
                <a:t>Interpolated in space and time to all cruise coordinates</a:t>
              </a:r>
              <a:endParaRPr lang="en-US"/>
            </a:p>
          </p:txBody>
        </p:sp>
      </p:grpSp>
      <p:sp>
        <p:nvSpPr>
          <p:cNvPr id="26" name="Rectangle 25">
            <a:extLst>
              <a:ext uri="{FF2B5EF4-FFF2-40B4-BE49-F238E27FC236}">
                <a16:creationId xmlns:a16="http://schemas.microsoft.com/office/drawing/2014/main" id="{FE0762E7-0698-3AEF-A378-2A9C25975644}"/>
              </a:ext>
            </a:extLst>
          </p:cNvPr>
          <p:cNvSpPr/>
          <p:nvPr/>
        </p:nvSpPr>
        <p:spPr>
          <a:xfrm>
            <a:off x="239889" y="4843105"/>
            <a:ext cx="8732662" cy="1720752"/>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8" name="Title 1">
            <a:extLst>
              <a:ext uri="{FF2B5EF4-FFF2-40B4-BE49-F238E27FC236}">
                <a16:creationId xmlns:a16="http://schemas.microsoft.com/office/drawing/2014/main" id="{60653CAE-3F70-385A-B528-86F52497A379}"/>
              </a:ext>
            </a:extLst>
          </p:cNvPr>
          <p:cNvSpPr txBox="1">
            <a:spLocks/>
          </p:cNvSpPr>
          <p:nvPr/>
        </p:nvSpPr>
        <p:spPr>
          <a:xfrm>
            <a:off x="279775" y="4859333"/>
            <a:ext cx="8663636"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a:solidFill>
                  <a:srgbClr val="00B050"/>
                </a:solidFill>
                <a:latin typeface="Avenir Next LT Pro Demi"/>
                <a:cs typeface="Calibri Light"/>
              </a:rPr>
              <a:t>Model Details</a:t>
            </a:r>
            <a:endParaRPr lang="en-US">
              <a:solidFill>
                <a:srgbClr val="00B050"/>
              </a:solidFill>
              <a:cs typeface="Calibri Light"/>
            </a:endParaRPr>
          </a:p>
        </p:txBody>
      </p:sp>
      <p:sp>
        <p:nvSpPr>
          <p:cNvPr id="2" name="Rectangle 1">
            <a:extLst>
              <a:ext uri="{FF2B5EF4-FFF2-40B4-BE49-F238E27FC236}">
                <a16:creationId xmlns:a16="http://schemas.microsoft.com/office/drawing/2014/main" id="{EE0A50F4-90D0-3B3B-0F43-1CAA5B0CB75B}"/>
              </a:ext>
            </a:extLst>
          </p:cNvPr>
          <p:cNvSpPr/>
          <p:nvPr/>
        </p:nvSpPr>
        <p:spPr>
          <a:xfrm>
            <a:off x="239889" y="844739"/>
            <a:ext cx="8732662" cy="1831785"/>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4542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4E2D7B-4298-1AD2-25D1-99C06EE81731}"/>
              </a:ext>
            </a:extLst>
          </p:cNvPr>
          <p:cNvPicPr>
            <a:picLocks noChangeAspect="1"/>
          </p:cNvPicPr>
          <p:nvPr/>
        </p:nvPicPr>
        <p:blipFill>
          <a:blip r:embed="rId2"/>
          <a:stretch>
            <a:fillRect/>
          </a:stretch>
        </p:blipFill>
        <p:spPr>
          <a:xfrm>
            <a:off x="355164" y="2901918"/>
            <a:ext cx="4175628" cy="406625"/>
          </a:xfrm>
          <a:prstGeom prst="rect">
            <a:avLst/>
          </a:prstGeom>
        </p:spPr>
      </p:pic>
      <p:pic>
        <p:nvPicPr>
          <p:cNvPr id="52" name="Picture 51">
            <a:extLst>
              <a:ext uri="{FF2B5EF4-FFF2-40B4-BE49-F238E27FC236}">
                <a16:creationId xmlns:a16="http://schemas.microsoft.com/office/drawing/2014/main" id="{DF93A5D9-A2B8-7CD9-5F52-16FCDD485395}"/>
              </a:ext>
            </a:extLst>
          </p:cNvPr>
          <p:cNvPicPr>
            <a:picLocks noChangeAspect="1"/>
          </p:cNvPicPr>
          <p:nvPr/>
        </p:nvPicPr>
        <p:blipFill>
          <a:blip r:embed="rId3"/>
          <a:stretch>
            <a:fillRect/>
          </a:stretch>
        </p:blipFill>
        <p:spPr>
          <a:xfrm>
            <a:off x="358838" y="3845594"/>
            <a:ext cx="2664711" cy="333089"/>
          </a:xfrm>
          <a:prstGeom prst="rect">
            <a:avLst/>
          </a:prstGeom>
        </p:spPr>
      </p:pic>
      <p:pic>
        <p:nvPicPr>
          <p:cNvPr id="9" name="Picture 12" descr="Diagram&#10;&#10;Description automatically generated">
            <a:extLst>
              <a:ext uri="{FF2B5EF4-FFF2-40B4-BE49-F238E27FC236}">
                <a16:creationId xmlns:a16="http://schemas.microsoft.com/office/drawing/2014/main" id="{D4A90CB3-84D0-A451-058A-EED4F75573BE}"/>
              </a:ext>
            </a:extLst>
          </p:cNvPr>
          <p:cNvPicPr>
            <a:picLocks noChangeAspect="1"/>
          </p:cNvPicPr>
          <p:nvPr/>
        </p:nvPicPr>
        <p:blipFill>
          <a:blip r:embed="rId4"/>
          <a:stretch>
            <a:fillRect/>
          </a:stretch>
        </p:blipFill>
        <p:spPr>
          <a:xfrm>
            <a:off x="4593561" y="1752042"/>
            <a:ext cx="4389941" cy="3275442"/>
          </a:xfrm>
          <a:prstGeom prst="rect">
            <a:avLst/>
          </a:prstGeom>
        </p:spPr>
      </p:pic>
      <p:pic>
        <p:nvPicPr>
          <p:cNvPr id="11" name="Picture 10">
            <a:extLst>
              <a:ext uri="{FF2B5EF4-FFF2-40B4-BE49-F238E27FC236}">
                <a16:creationId xmlns:a16="http://schemas.microsoft.com/office/drawing/2014/main" id="{320B8A1F-1822-C128-9A8B-8E58ED4FFC3F}"/>
              </a:ext>
            </a:extLst>
          </p:cNvPr>
          <p:cNvPicPr>
            <a:picLocks noChangeAspect="1"/>
          </p:cNvPicPr>
          <p:nvPr/>
        </p:nvPicPr>
        <p:blipFill>
          <a:blip r:embed="rId5"/>
          <a:stretch>
            <a:fillRect/>
          </a:stretch>
        </p:blipFill>
        <p:spPr>
          <a:xfrm>
            <a:off x="1108999" y="1243108"/>
            <a:ext cx="2590800" cy="419100"/>
          </a:xfrm>
          <a:prstGeom prst="rect">
            <a:avLst/>
          </a:prstGeom>
        </p:spPr>
      </p:pic>
      <p:sp>
        <p:nvSpPr>
          <p:cNvPr id="13" name="Title 1">
            <a:extLst>
              <a:ext uri="{FF2B5EF4-FFF2-40B4-BE49-F238E27FC236}">
                <a16:creationId xmlns:a16="http://schemas.microsoft.com/office/drawing/2014/main" id="{296A7CF7-0E9F-BE37-F53D-5EC9BD8007A2}"/>
              </a:ext>
            </a:extLst>
          </p:cNvPr>
          <p:cNvSpPr txBox="1">
            <a:spLocks/>
          </p:cNvSpPr>
          <p:nvPr/>
        </p:nvSpPr>
        <p:spPr>
          <a:xfrm>
            <a:off x="6708124" y="4962082"/>
            <a:ext cx="2240521" cy="22623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80000"/>
              </a:lnSpc>
            </a:pPr>
            <a:r>
              <a:rPr lang="en-US" sz="1400">
                <a:solidFill>
                  <a:srgbClr val="0070C0"/>
                </a:solidFill>
                <a:latin typeface="Avenir Next LT Pro Light"/>
              </a:rPr>
              <a:t>Source</a:t>
            </a:r>
            <a:r>
              <a:rPr lang="en-US" sz="1400">
                <a:latin typeface="Avenir Next LT Pro Light"/>
              </a:rPr>
              <a:t>: Sophia E. Brumer</a:t>
            </a:r>
            <a:endParaRPr lang="en-US" sz="1600"/>
          </a:p>
        </p:txBody>
      </p:sp>
      <p:cxnSp>
        <p:nvCxnSpPr>
          <p:cNvPr id="5" name="Straight Connector 4">
            <a:extLst>
              <a:ext uri="{FF2B5EF4-FFF2-40B4-BE49-F238E27FC236}">
                <a16:creationId xmlns:a16="http://schemas.microsoft.com/office/drawing/2014/main" id="{5F2B53F8-6599-4AAB-A879-69C1015D11F9}"/>
              </a:ext>
            </a:extLst>
          </p:cNvPr>
          <p:cNvCxnSpPr/>
          <p:nvPr/>
        </p:nvCxnSpPr>
        <p:spPr>
          <a:xfrm>
            <a:off x="239889" y="6706492"/>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1F7D646-B244-451D-9CAC-190C3F1093FE}"/>
              </a:ext>
            </a:extLst>
          </p:cNvPr>
          <p:cNvCxnSpPr/>
          <p:nvPr/>
        </p:nvCxnSpPr>
        <p:spPr>
          <a:xfrm>
            <a:off x="239889" y="194687"/>
            <a:ext cx="8704988"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Title 1">
            <a:extLst>
              <a:ext uri="{FF2B5EF4-FFF2-40B4-BE49-F238E27FC236}">
                <a16:creationId xmlns:a16="http://schemas.microsoft.com/office/drawing/2014/main" id="{274671C8-EC09-314C-EB68-540ABB874318}"/>
              </a:ext>
            </a:extLst>
          </p:cNvPr>
          <p:cNvSpPr>
            <a:spLocks noGrp="1"/>
          </p:cNvSpPr>
          <p:nvPr>
            <p:ph type="ctrTitle"/>
          </p:nvPr>
        </p:nvSpPr>
        <p:spPr>
          <a:xfrm>
            <a:off x="127375" y="496883"/>
            <a:ext cx="8701736" cy="279139"/>
          </a:xfrm>
        </p:spPr>
        <p:txBody>
          <a:bodyPr vert="horz" lIns="91440" tIns="45720" rIns="91440" bIns="45720" rtlCol="0" anchor="ctr">
            <a:noAutofit/>
          </a:bodyPr>
          <a:lstStyle/>
          <a:p>
            <a:pPr algn="just"/>
            <a:r>
              <a:rPr lang="en-US" sz="2000">
                <a:solidFill>
                  <a:srgbClr val="2E75B5"/>
                </a:solidFill>
                <a:latin typeface="Avenir Next LT Pro Demi"/>
                <a:cs typeface="Calibri Light"/>
              </a:rPr>
              <a:t>Results: </a:t>
            </a:r>
            <a:r>
              <a:rPr lang="en-US" sz="2000">
                <a:solidFill>
                  <a:srgbClr val="2E75B5"/>
                </a:solidFill>
                <a:latin typeface="Avenir Next LT Pro"/>
                <a:cs typeface="Calibri Light"/>
              </a:rPr>
              <a:t>Parameterising Gas Transfer Velocity</a:t>
            </a:r>
          </a:p>
        </p:txBody>
      </p:sp>
      <p:sp>
        <p:nvSpPr>
          <p:cNvPr id="7" name="Title 1">
            <a:extLst>
              <a:ext uri="{FF2B5EF4-FFF2-40B4-BE49-F238E27FC236}">
                <a16:creationId xmlns:a16="http://schemas.microsoft.com/office/drawing/2014/main" id="{3B8E70CF-B297-EC2E-18F4-2DCC1F95B9FB}"/>
              </a:ext>
            </a:extLst>
          </p:cNvPr>
          <p:cNvSpPr txBox="1">
            <a:spLocks/>
          </p:cNvSpPr>
          <p:nvPr/>
        </p:nvSpPr>
        <p:spPr>
          <a:xfrm>
            <a:off x="127889" y="184693"/>
            <a:ext cx="8988277" cy="2696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a:solidFill>
                  <a:schemeClr val="bg1">
                    <a:lumMod val="65000"/>
                  </a:schemeClr>
                </a:solidFill>
                <a:latin typeface="Avenir Next LT Pro Demi"/>
                <a:cs typeface="Calibri Light"/>
              </a:rPr>
              <a:t>Background and Motivation •</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Field Data</a:t>
            </a:r>
            <a:r>
              <a:rPr lang="en-US" sz="1200">
                <a:solidFill>
                  <a:srgbClr val="A5A5A5"/>
                </a:solidFill>
                <a:latin typeface="Avenir Next LT Pro Demi"/>
                <a:cs typeface="Calibri Light"/>
              </a:rPr>
              <a:t> </a:t>
            </a:r>
            <a:r>
              <a:rPr lang="en-US" sz="1200">
                <a:solidFill>
                  <a:schemeClr val="bg1">
                    <a:lumMod val="65000"/>
                  </a:schemeClr>
                </a:solidFill>
                <a:ea typeface="+mj-lt"/>
                <a:cs typeface="+mj-lt"/>
              </a:rPr>
              <a:t>•</a:t>
            </a:r>
            <a:r>
              <a:rPr lang="en-US" sz="1200">
                <a:solidFill>
                  <a:srgbClr val="A5A5A5"/>
                </a:solidFill>
                <a:ea typeface="+mj-lt"/>
                <a:cs typeface="+mj-lt"/>
              </a:rPr>
              <a:t> </a:t>
            </a:r>
            <a:r>
              <a:rPr lang="en-US" sz="1200">
                <a:solidFill>
                  <a:schemeClr val="bg1">
                    <a:lumMod val="65000"/>
                  </a:schemeClr>
                </a:solidFill>
                <a:latin typeface="Avenir Next LT Pro Demi"/>
                <a:cs typeface="Calibri Light"/>
              </a:rPr>
              <a:t>Spectral Wave Model</a:t>
            </a:r>
            <a:r>
              <a:rPr lang="en-US" sz="1200">
                <a:solidFill>
                  <a:srgbClr val="A5A5A5"/>
                </a:solidFill>
                <a:latin typeface="Avenir Next LT Pro Demi"/>
                <a:cs typeface="Calibri Light"/>
              </a:rPr>
              <a:t> </a:t>
            </a:r>
            <a:r>
              <a:rPr lang="en-US" sz="1200">
                <a:solidFill>
                  <a:schemeClr val="bg1">
                    <a:lumMod val="65000"/>
                  </a:schemeClr>
                </a:solidFill>
                <a:latin typeface="Avenir Next LT Pro Demi"/>
                <a:cs typeface="Calibri Light"/>
              </a:rPr>
              <a:t>•</a:t>
            </a:r>
            <a:r>
              <a:rPr lang="en-US" sz="1200">
                <a:solidFill>
                  <a:srgbClr val="A5A5A5"/>
                </a:solidFill>
                <a:latin typeface="Avenir Next LT Pro Demi"/>
                <a:cs typeface="Calibri Light"/>
              </a:rPr>
              <a:t>  </a:t>
            </a:r>
            <a:r>
              <a:rPr lang="en-US" sz="1200">
                <a:solidFill>
                  <a:srgbClr val="FF0000"/>
                </a:solidFill>
                <a:latin typeface="Avenir Next LT Pro Demi"/>
                <a:cs typeface="Calibri Light"/>
              </a:rPr>
              <a:t>Results</a:t>
            </a:r>
            <a:r>
              <a:rPr lang="en-US" sz="1200">
                <a:solidFill>
                  <a:srgbClr val="A5A5A5"/>
                </a:solidFill>
                <a:latin typeface="Avenir Next LT Pro Demi"/>
                <a:cs typeface="Calibri Light"/>
              </a:rPr>
              <a:t> </a:t>
            </a:r>
            <a:r>
              <a:rPr lang="en-US" sz="1200">
                <a:solidFill>
                  <a:schemeClr val="tx1">
                    <a:lumMod val="95000"/>
                    <a:lumOff val="5000"/>
                  </a:schemeClr>
                </a:solidFill>
                <a:latin typeface="Avenir Next LT Pro Demi"/>
                <a:cs typeface="Calibri Light"/>
              </a:rPr>
              <a:t>•</a:t>
            </a:r>
            <a:r>
              <a:rPr lang="en-US" sz="1200">
                <a:solidFill>
                  <a:srgbClr val="A5A5A5"/>
                </a:solidFill>
                <a:latin typeface="Avenir Next LT Pro Demi"/>
                <a:cs typeface="Calibri Light"/>
              </a:rPr>
              <a:t>  Conclusions</a:t>
            </a:r>
            <a:endParaRPr lang="en-US">
              <a:solidFill>
                <a:srgbClr val="A5A5A5"/>
              </a:solidFill>
              <a:cs typeface="Calibri Light" panose="020F0302020204030204"/>
            </a:endParaRPr>
          </a:p>
        </p:txBody>
      </p:sp>
      <p:sp>
        <p:nvSpPr>
          <p:cNvPr id="141" name="Rectangle 140">
            <a:extLst>
              <a:ext uri="{FF2B5EF4-FFF2-40B4-BE49-F238E27FC236}">
                <a16:creationId xmlns:a16="http://schemas.microsoft.com/office/drawing/2014/main" id="{582F1B23-DF01-9CF2-1A54-B8C3AFB3AE83}"/>
              </a:ext>
            </a:extLst>
          </p:cNvPr>
          <p:cNvSpPr/>
          <p:nvPr/>
        </p:nvSpPr>
        <p:spPr>
          <a:xfrm>
            <a:off x="236297" y="861616"/>
            <a:ext cx="4323570" cy="934626"/>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65" name="Rectangle 64">
            <a:extLst>
              <a:ext uri="{FF2B5EF4-FFF2-40B4-BE49-F238E27FC236}">
                <a16:creationId xmlns:a16="http://schemas.microsoft.com/office/drawing/2014/main" id="{3E90BC10-9F0F-F638-3FCB-A4657959A6A2}"/>
              </a:ext>
            </a:extLst>
          </p:cNvPr>
          <p:cNvSpPr/>
          <p:nvPr/>
        </p:nvSpPr>
        <p:spPr>
          <a:xfrm>
            <a:off x="4613837" y="861616"/>
            <a:ext cx="4340878" cy="5704834"/>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20" name="Rectangle 19">
            <a:extLst>
              <a:ext uri="{FF2B5EF4-FFF2-40B4-BE49-F238E27FC236}">
                <a16:creationId xmlns:a16="http://schemas.microsoft.com/office/drawing/2014/main" id="{6825FA73-6735-5499-669E-EC79B54F1AE7}"/>
              </a:ext>
            </a:extLst>
          </p:cNvPr>
          <p:cNvSpPr/>
          <p:nvPr/>
        </p:nvSpPr>
        <p:spPr>
          <a:xfrm>
            <a:off x="1075091" y="1192409"/>
            <a:ext cx="1521896" cy="522928"/>
          </a:xfrm>
          <a:prstGeom prst="rect">
            <a:avLst/>
          </a:prstGeom>
          <a:noFill/>
          <a:ln w="1270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70" name="Rectangle 69">
            <a:extLst>
              <a:ext uri="{FF2B5EF4-FFF2-40B4-BE49-F238E27FC236}">
                <a16:creationId xmlns:a16="http://schemas.microsoft.com/office/drawing/2014/main" id="{0734F40D-6665-97B9-A5BF-CE8AC918F40C}"/>
              </a:ext>
            </a:extLst>
          </p:cNvPr>
          <p:cNvSpPr/>
          <p:nvPr/>
        </p:nvSpPr>
        <p:spPr>
          <a:xfrm>
            <a:off x="2593474" y="1192409"/>
            <a:ext cx="1142413" cy="522928"/>
          </a:xfrm>
          <a:prstGeom prst="rect">
            <a:avLst/>
          </a:prstGeom>
          <a:noFill/>
          <a:ln w="12700">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15" name="Title 1">
            <a:extLst>
              <a:ext uri="{FF2B5EF4-FFF2-40B4-BE49-F238E27FC236}">
                <a16:creationId xmlns:a16="http://schemas.microsoft.com/office/drawing/2014/main" id="{830A099B-1A33-7B95-5768-2BC05893BB06}"/>
              </a:ext>
            </a:extLst>
          </p:cNvPr>
          <p:cNvSpPr txBox="1">
            <a:spLocks/>
          </p:cNvSpPr>
          <p:nvPr/>
        </p:nvSpPr>
        <p:spPr>
          <a:xfrm>
            <a:off x="232567" y="862087"/>
            <a:ext cx="4247299"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solidFill>
                  <a:srgbClr val="7030A0"/>
                </a:solidFill>
                <a:latin typeface="Avenir Next LT Pro Demi"/>
                <a:cs typeface="Calibri Light"/>
              </a:rPr>
              <a:t>Operational (Full) and </a:t>
            </a:r>
            <a:r>
              <a:rPr lang="en-US" sz="1400">
                <a:solidFill>
                  <a:srgbClr val="FF0000"/>
                </a:solidFill>
                <a:latin typeface="Avenir Next LT Pro Demi"/>
                <a:cs typeface="Calibri Light"/>
              </a:rPr>
              <a:t>Hybrid</a:t>
            </a:r>
            <a:r>
              <a:rPr lang="en-US" sz="1400">
                <a:solidFill>
                  <a:srgbClr val="7030A0"/>
                </a:solidFill>
                <a:latin typeface="Avenir Next LT Pro Demi"/>
                <a:cs typeface="Calibri Light"/>
              </a:rPr>
              <a:t> Forms</a:t>
            </a:r>
          </a:p>
        </p:txBody>
      </p:sp>
      <p:sp>
        <p:nvSpPr>
          <p:cNvPr id="10" name="Title 1">
            <a:extLst>
              <a:ext uri="{FF2B5EF4-FFF2-40B4-BE49-F238E27FC236}">
                <a16:creationId xmlns:a16="http://schemas.microsoft.com/office/drawing/2014/main" id="{C802429B-CFBB-DAB7-9E74-9951573A8A79}"/>
              </a:ext>
            </a:extLst>
          </p:cNvPr>
          <p:cNvSpPr txBox="1">
            <a:spLocks/>
          </p:cNvSpPr>
          <p:nvPr/>
        </p:nvSpPr>
        <p:spPr>
          <a:xfrm>
            <a:off x="232567" y="2592526"/>
            <a:ext cx="4247299"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solidFill>
                  <a:srgbClr val="7030A0"/>
                </a:solidFill>
                <a:latin typeface="Avenir Next LT Pro Demi"/>
                <a:cs typeface="Calibri Light"/>
              </a:rPr>
              <a:t>Diffusive Gas Transfer Velocity</a:t>
            </a:r>
            <a:endParaRPr lang="en-US" sz="5400">
              <a:solidFill>
                <a:srgbClr val="7030A0"/>
              </a:solidFill>
              <a:cs typeface="Calibri Light"/>
            </a:endParaRPr>
          </a:p>
        </p:txBody>
      </p:sp>
      <p:sp>
        <p:nvSpPr>
          <p:cNvPr id="32" name="Rectangle 31">
            <a:extLst>
              <a:ext uri="{FF2B5EF4-FFF2-40B4-BE49-F238E27FC236}">
                <a16:creationId xmlns:a16="http://schemas.microsoft.com/office/drawing/2014/main" id="{2E8B7FD1-5C3C-CE54-D456-1CB446D2B824}"/>
              </a:ext>
            </a:extLst>
          </p:cNvPr>
          <p:cNvSpPr/>
          <p:nvPr/>
        </p:nvSpPr>
        <p:spPr>
          <a:xfrm>
            <a:off x="236297" y="2594832"/>
            <a:ext cx="4333380" cy="83105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41" name="Title 1">
            <a:extLst>
              <a:ext uri="{FF2B5EF4-FFF2-40B4-BE49-F238E27FC236}">
                <a16:creationId xmlns:a16="http://schemas.microsoft.com/office/drawing/2014/main" id="{462B9F7D-3560-B3E6-ACC4-45885E443BDE}"/>
              </a:ext>
            </a:extLst>
          </p:cNvPr>
          <p:cNvSpPr txBox="1">
            <a:spLocks/>
          </p:cNvSpPr>
          <p:nvPr/>
        </p:nvSpPr>
        <p:spPr>
          <a:xfrm>
            <a:off x="232567" y="3508442"/>
            <a:ext cx="4247299" cy="32676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400">
                <a:solidFill>
                  <a:srgbClr val="7030A0"/>
                </a:solidFill>
                <a:latin typeface="Avenir Next LT Pro Demi"/>
                <a:cs typeface="Calibri Light"/>
              </a:rPr>
              <a:t>Bubble-Mediated Gas Transfer Velocity</a:t>
            </a:r>
            <a:endParaRPr lang="en-US" sz="5400">
              <a:solidFill>
                <a:srgbClr val="7030A0"/>
              </a:solidFill>
              <a:cs typeface="Calibri Light"/>
            </a:endParaRPr>
          </a:p>
        </p:txBody>
      </p:sp>
      <p:sp>
        <p:nvSpPr>
          <p:cNvPr id="42" name="Rectangle 41">
            <a:extLst>
              <a:ext uri="{FF2B5EF4-FFF2-40B4-BE49-F238E27FC236}">
                <a16:creationId xmlns:a16="http://schemas.microsoft.com/office/drawing/2014/main" id="{78A94E53-6317-A2EF-FC54-33D38DD76C9A}"/>
              </a:ext>
            </a:extLst>
          </p:cNvPr>
          <p:cNvSpPr/>
          <p:nvPr/>
        </p:nvSpPr>
        <p:spPr>
          <a:xfrm>
            <a:off x="236297" y="3510748"/>
            <a:ext cx="4333380" cy="831058"/>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Avenir Next LT Pro"/>
            </a:endParaRPr>
          </a:p>
        </p:txBody>
      </p:sp>
      <p:sp>
        <p:nvSpPr>
          <p:cNvPr id="3" name="Rectangle 2">
            <a:extLst>
              <a:ext uri="{FF2B5EF4-FFF2-40B4-BE49-F238E27FC236}">
                <a16:creationId xmlns:a16="http://schemas.microsoft.com/office/drawing/2014/main" id="{C40A2C19-5D07-A0B3-D296-50EFF486DA4E}"/>
              </a:ext>
            </a:extLst>
          </p:cNvPr>
          <p:cNvSpPr/>
          <p:nvPr/>
        </p:nvSpPr>
        <p:spPr>
          <a:xfrm>
            <a:off x="7019924" y="2017804"/>
            <a:ext cx="1873235" cy="2868521"/>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8679325-433B-6A0F-2CC9-6CE31D1D6670}"/>
              </a:ext>
            </a:extLst>
          </p:cNvPr>
          <p:cNvSpPr/>
          <p:nvPr/>
        </p:nvSpPr>
        <p:spPr>
          <a:xfrm>
            <a:off x="245143" y="3524622"/>
            <a:ext cx="4314724" cy="812009"/>
          </a:xfrm>
          <a:prstGeom prst="rect">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781319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TotalTime>
  <Words>2185</Words>
  <Application>Microsoft Office PowerPoint</Application>
  <PresentationFormat>On-screen Show (4:3)</PresentationFormat>
  <Paragraphs>262</Paragraphs>
  <Slides>25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Avenir Next LT Pro</vt:lpstr>
      <vt:lpstr>Avenir Next LT Pro Demi</vt:lpstr>
      <vt:lpstr>Avenir Next LT Pro Light</vt:lpstr>
      <vt:lpstr>Calibri</vt:lpstr>
      <vt:lpstr>Calibri Light</vt:lpstr>
      <vt:lpstr>Times New Roman</vt:lpstr>
      <vt:lpstr>Office Theme</vt:lpstr>
      <vt:lpstr>Development, validation, and sensitivity analysis of circumglobal CO2 air-sea gas transfer velocity and its parameterisations with a spectral wave model </vt:lpstr>
      <vt:lpstr>Air-Sea Fluxes</vt:lpstr>
      <vt:lpstr>Notable Gases and their Importance</vt:lpstr>
      <vt:lpstr>Scientific Objectives</vt:lpstr>
      <vt:lpstr>Field Data: Global Cruises</vt:lpstr>
      <vt:lpstr>Field Data: Global Cruises</vt:lpstr>
      <vt:lpstr>Spectral Wave Model: ECMWF ERA-5H ecWAM</vt:lpstr>
      <vt:lpstr>Spectral Wave Model: ECMWF ERA-5H ecWAM</vt:lpstr>
      <vt:lpstr>Results: Parameterising Gas Transfer Velocity</vt:lpstr>
      <vt:lpstr>Results: Parameterising Gas Transfer Velocity</vt:lpstr>
      <vt:lpstr>Results: Diffusive Gas Transfer Velocity </vt:lpstr>
      <vt:lpstr>Results: Diffusive Gas Transfer Velocity</vt:lpstr>
      <vt:lpstr>Results: Bubble-Mediated Gas Transfer Velocity </vt:lpstr>
      <vt:lpstr>Results: Bubble-Mediated Gas Transfer Velocity </vt:lpstr>
      <vt:lpstr>Results: Bubble-Mediated Gas Transfer Velocity </vt:lpstr>
      <vt:lpstr>Results: Total Gas Transfer Velocity </vt:lpstr>
      <vt:lpstr>Results: Comparing Total Gas Transfer Velocity from Literature </vt:lpstr>
      <vt:lpstr>Results: Sensitivity to Diffusive Gas Flux Parameterisation </vt:lpstr>
      <vt:lpstr>Results: Sensitivity to Entrainment Velocity Choice</vt:lpstr>
      <vt:lpstr>Results: Sensitivity to Growth-Phase Whitecap Fraction Parameterisation</vt:lpstr>
      <vt:lpstr>Results: Sensitivity to Initial Bubble Injection Depth in Bubble Efficiency</vt:lpstr>
      <vt:lpstr>Results: Sensitivity to Bubble Rise Velocity Parameterisation</vt:lpstr>
      <vt:lpstr>Results: Total k Performance Matrix</vt:lpstr>
      <vt:lpstr>Conclusions </vt:lpstr>
      <vt:lpstr>Additional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Smith, Andrew Wyatt</cp:lastModifiedBy>
  <cp:revision>88</cp:revision>
  <dcterms:created xsi:type="dcterms:W3CDTF">2021-11-22T13:26:46Z</dcterms:created>
  <dcterms:modified xsi:type="dcterms:W3CDTF">2024-04-18T14:30:04Z</dcterms:modified>
</cp:coreProperties>
</file>